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4" r:id="rId8"/>
    <p:sldId id="265" r:id="rId9"/>
    <p:sldId id="263" r:id="rId10"/>
    <p:sldId id="266" r:id="rId11"/>
    <p:sldId id="267" r:id="rId12"/>
    <p:sldId id="262" r:id="rId13"/>
    <p:sldId id="268" r:id="rId14"/>
    <p:sldId id="269" r:id="rId15"/>
    <p:sldId id="270" r:id="rId16"/>
    <p:sldId id="271"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7" d="100"/>
          <a:sy n="67" d="100"/>
        </p:scale>
        <p:origin x="115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5.wmf"/><Relationship Id="rId1" Type="http://schemas.openxmlformats.org/officeDocument/2006/relationships/image" Target="../media/image6.wmf"/><Relationship Id="rId4"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143000" y="1122363"/>
            <a:ext cx="6858000" cy="2387600"/>
          </a:xfrm>
        </p:spPr>
        <p:txBody>
          <a:bodyPr anchor="b"/>
          <a:lstStyle>
            <a:lvl1pPr algn="ctr">
              <a:defRPr sz="6000"/>
            </a:lvl1pPr>
          </a:lstStyle>
          <a:p>
            <a:r>
              <a:rPr lang="nl-NL" smtClean="0"/>
              <a:t>Klik om de stijl te bewerken</a:t>
            </a:r>
            <a:endParaRPr lang="nl-NL"/>
          </a:p>
        </p:txBody>
      </p:sp>
      <p:sp>
        <p:nvSpPr>
          <p:cNvPr id="3" name="Ondertitel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lvl1pPr>
              <a:defRPr/>
            </a:lvl1pPr>
          </a:lstStyle>
          <a:p>
            <a:endParaRPr lang="en-US" altLang="nl-NL"/>
          </a:p>
        </p:txBody>
      </p:sp>
      <p:sp>
        <p:nvSpPr>
          <p:cNvPr id="5" name="Tijdelijke aanduiding voor voettekst 4"/>
          <p:cNvSpPr>
            <a:spLocks noGrp="1"/>
          </p:cNvSpPr>
          <p:nvPr>
            <p:ph type="ftr" sz="quarter" idx="11"/>
          </p:nvPr>
        </p:nvSpPr>
        <p:spPr/>
        <p:txBody>
          <a:bodyPr/>
          <a:lstStyle>
            <a:lvl1pPr>
              <a:defRPr/>
            </a:lvl1pPr>
          </a:lstStyle>
          <a:p>
            <a:endParaRPr lang="en-US" altLang="nl-NL"/>
          </a:p>
        </p:txBody>
      </p:sp>
      <p:sp>
        <p:nvSpPr>
          <p:cNvPr id="6" name="Tijdelijke aanduiding voor dianummer 5"/>
          <p:cNvSpPr>
            <a:spLocks noGrp="1"/>
          </p:cNvSpPr>
          <p:nvPr>
            <p:ph type="sldNum" sz="quarter" idx="12"/>
          </p:nvPr>
        </p:nvSpPr>
        <p:spPr/>
        <p:txBody>
          <a:bodyPr/>
          <a:lstStyle>
            <a:lvl1pPr>
              <a:defRPr/>
            </a:lvl1pPr>
          </a:lstStyle>
          <a:p>
            <a:fld id="{D1A1C844-AEE9-4AEE-8DBA-7C071EBBEF8D}" type="slidenum">
              <a:rPr lang="en-US" altLang="nl-NL"/>
              <a:pPr/>
              <a:t>‹nr.›</a:t>
            </a:fld>
            <a:endParaRPr lang="en-US" altLang="nl-NL"/>
          </a:p>
        </p:txBody>
      </p:sp>
    </p:spTree>
    <p:extLst>
      <p:ext uri="{BB962C8B-B14F-4D97-AF65-F5344CB8AC3E}">
        <p14:creationId xmlns:p14="http://schemas.microsoft.com/office/powerpoint/2010/main" val="2358459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endParaRPr lang="en-US" altLang="nl-NL"/>
          </a:p>
        </p:txBody>
      </p:sp>
      <p:sp>
        <p:nvSpPr>
          <p:cNvPr id="5" name="Tijdelijke aanduiding voor voettekst 4"/>
          <p:cNvSpPr>
            <a:spLocks noGrp="1"/>
          </p:cNvSpPr>
          <p:nvPr>
            <p:ph type="ftr" sz="quarter" idx="11"/>
          </p:nvPr>
        </p:nvSpPr>
        <p:spPr/>
        <p:txBody>
          <a:bodyPr/>
          <a:lstStyle>
            <a:lvl1pPr>
              <a:defRPr/>
            </a:lvl1pPr>
          </a:lstStyle>
          <a:p>
            <a:endParaRPr lang="en-US" altLang="nl-NL"/>
          </a:p>
        </p:txBody>
      </p:sp>
      <p:sp>
        <p:nvSpPr>
          <p:cNvPr id="6" name="Tijdelijke aanduiding voor dianummer 5"/>
          <p:cNvSpPr>
            <a:spLocks noGrp="1"/>
          </p:cNvSpPr>
          <p:nvPr>
            <p:ph type="sldNum" sz="quarter" idx="12"/>
          </p:nvPr>
        </p:nvSpPr>
        <p:spPr/>
        <p:txBody>
          <a:bodyPr/>
          <a:lstStyle>
            <a:lvl1pPr>
              <a:defRPr/>
            </a:lvl1pPr>
          </a:lstStyle>
          <a:p>
            <a:fld id="{A70BB269-AA6A-4C30-8552-7B3B7E3E1BF6}" type="slidenum">
              <a:rPr lang="en-US" altLang="nl-NL"/>
              <a:pPr/>
              <a:t>‹nr.›</a:t>
            </a:fld>
            <a:endParaRPr lang="en-US" altLang="nl-NL"/>
          </a:p>
        </p:txBody>
      </p:sp>
    </p:spTree>
    <p:extLst>
      <p:ext uri="{BB962C8B-B14F-4D97-AF65-F5344CB8AC3E}">
        <p14:creationId xmlns:p14="http://schemas.microsoft.com/office/powerpoint/2010/main" val="3251093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endParaRPr lang="en-US" altLang="nl-NL"/>
          </a:p>
        </p:txBody>
      </p:sp>
      <p:sp>
        <p:nvSpPr>
          <p:cNvPr id="5" name="Tijdelijke aanduiding voor voettekst 4"/>
          <p:cNvSpPr>
            <a:spLocks noGrp="1"/>
          </p:cNvSpPr>
          <p:nvPr>
            <p:ph type="ftr" sz="quarter" idx="11"/>
          </p:nvPr>
        </p:nvSpPr>
        <p:spPr/>
        <p:txBody>
          <a:bodyPr/>
          <a:lstStyle>
            <a:lvl1pPr>
              <a:defRPr/>
            </a:lvl1pPr>
          </a:lstStyle>
          <a:p>
            <a:endParaRPr lang="en-US" altLang="nl-NL"/>
          </a:p>
        </p:txBody>
      </p:sp>
      <p:sp>
        <p:nvSpPr>
          <p:cNvPr id="6" name="Tijdelijke aanduiding voor dianummer 5"/>
          <p:cNvSpPr>
            <a:spLocks noGrp="1"/>
          </p:cNvSpPr>
          <p:nvPr>
            <p:ph type="sldNum" sz="quarter" idx="12"/>
          </p:nvPr>
        </p:nvSpPr>
        <p:spPr/>
        <p:txBody>
          <a:bodyPr/>
          <a:lstStyle>
            <a:lvl1pPr>
              <a:defRPr/>
            </a:lvl1pPr>
          </a:lstStyle>
          <a:p>
            <a:fld id="{7233792B-84D0-406F-A1DD-CA3192C8E480}" type="slidenum">
              <a:rPr lang="en-US" altLang="nl-NL"/>
              <a:pPr/>
              <a:t>‹nr.›</a:t>
            </a:fld>
            <a:endParaRPr lang="en-US" altLang="nl-NL"/>
          </a:p>
        </p:txBody>
      </p:sp>
    </p:spTree>
    <p:extLst>
      <p:ext uri="{BB962C8B-B14F-4D97-AF65-F5344CB8AC3E}">
        <p14:creationId xmlns:p14="http://schemas.microsoft.com/office/powerpoint/2010/main" val="2387288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endParaRPr lang="en-US" altLang="nl-NL"/>
          </a:p>
        </p:txBody>
      </p:sp>
      <p:sp>
        <p:nvSpPr>
          <p:cNvPr id="5" name="Tijdelijke aanduiding voor voettekst 4"/>
          <p:cNvSpPr>
            <a:spLocks noGrp="1"/>
          </p:cNvSpPr>
          <p:nvPr>
            <p:ph type="ftr" sz="quarter" idx="11"/>
          </p:nvPr>
        </p:nvSpPr>
        <p:spPr/>
        <p:txBody>
          <a:bodyPr/>
          <a:lstStyle>
            <a:lvl1pPr>
              <a:defRPr/>
            </a:lvl1pPr>
          </a:lstStyle>
          <a:p>
            <a:endParaRPr lang="en-US" altLang="nl-NL"/>
          </a:p>
        </p:txBody>
      </p:sp>
      <p:sp>
        <p:nvSpPr>
          <p:cNvPr id="6" name="Tijdelijke aanduiding voor dianummer 5"/>
          <p:cNvSpPr>
            <a:spLocks noGrp="1"/>
          </p:cNvSpPr>
          <p:nvPr>
            <p:ph type="sldNum" sz="quarter" idx="12"/>
          </p:nvPr>
        </p:nvSpPr>
        <p:spPr/>
        <p:txBody>
          <a:bodyPr/>
          <a:lstStyle>
            <a:lvl1pPr>
              <a:defRPr/>
            </a:lvl1pPr>
          </a:lstStyle>
          <a:p>
            <a:fld id="{F0EA746A-76A5-4A8E-9C14-2CC39B3884CA}" type="slidenum">
              <a:rPr lang="en-US" altLang="nl-NL"/>
              <a:pPr/>
              <a:t>‹nr.›</a:t>
            </a:fld>
            <a:endParaRPr lang="en-US" altLang="nl-NL"/>
          </a:p>
        </p:txBody>
      </p:sp>
    </p:spTree>
    <p:extLst>
      <p:ext uri="{BB962C8B-B14F-4D97-AF65-F5344CB8AC3E}">
        <p14:creationId xmlns:p14="http://schemas.microsoft.com/office/powerpoint/2010/main" val="586681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623888" y="1709738"/>
            <a:ext cx="7886700" cy="2852737"/>
          </a:xfrm>
        </p:spPr>
        <p:txBody>
          <a:bodyPr anchor="b"/>
          <a:lstStyle>
            <a:lvl1pPr>
              <a:defRPr sz="6000"/>
            </a:lvl1pPr>
          </a:lstStyle>
          <a:p>
            <a:r>
              <a:rPr lang="nl-NL" smtClean="0"/>
              <a:t>Klik om de stijl te bewerken</a:t>
            </a:r>
            <a:endParaRPr lang="nl-NL"/>
          </a:p>
        </p:txBody>
      </p:sp>
      <p:sp>
        <p:nvSpPr>
          <p:cNvPr id="3" name="Tijdelijke aanduiding voor tekst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lvl1pPr>
              <a:defRPr/>
            </a:lvl1pPr>
          </a:lstStyle>
          <a:p>
            <a:endParaRPr lang="en-US" altLang="nl-NL"/>
          </a:p>
        </p:txBody>
      </p:sp>
      <p:sp>
        <p:nvSpPr>
          <p:cNvPr id="5" name="Tijdelijke aanduiding voor voettekst 4"/>
          <p:cNvSpPr>
            <a:spLocks noGrp="1"/>
          </p:cNvSpPr>
          <p:nvPr>
            <p:ph type="ftr" sz="quarter" idx="11"/>
          </p:nvPr>
        </p:nvSpPr>
        <p:spPr/>
        <p:txBody>
          <a:bodyPr/>
          <a:lstStyle>
            <a:lvl1pPr>
              <a:defRPr/>
            </a:lvl1pPr>
          </a:lstStyle>
          <a:p>
            <a:endParaRPr lang="en-US" altLang="nl-NL"/>
          </a:p>
        </p:txBody>
      </p:sp>
      <p:sp>
        <p:nvSpPr>
          <p:cNvPr id="6" name="Tijdelijke aanduiding voor dianummer 5"/>
          <p:cNvSpPr>
            <a:spLocks noGrp="1"/>
          </p:cNvSpPr>
          <p:nvPr>
            <p:ph type="sldNum" sz="quarter" idx="12"/>
          </p:nvPr>
        </p:nvSpPr>
        <p:spPr/>
        <p:txBody>
          <a:bodyPr/>
          <a:lstStyle>
            <a:lvl1pPr>
              <a:defRPr/>
            </a:lvl1pPr>
          </a:lstStyle>
          <a:p>
            <a:fld id="{204CDA21-4B16-4849-B347-AA96886AA6C0}" type="slidenum">
              <a:rPr lang="en-US" altLang="nl-NL"/>
              <a:pPr/>
              <a:t>‹nr.›</a:t>
            </a:fld>
            <a:endParaRPr lang="en-US" altLang="nl-NL"/>
          </a:p>
        </p:txBody>
      </p:sp>
    </p:spTree>
    <p:extLst>
      <p:ext uri="{BB962C8B-B14F-4D97-AF65-F5344CB8AC3E}">
        <p14:creationId xmlns:p14="http://schemas.microsoft.com/office/powerpoint/2010/main" val="3727431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lvl1pPr>
              <a:defRPr/>
            </a:lvl1pPr>
          </a:lstStyle>
          <a:p>
            <a:endParaRPr lang="en-US" altLang="nl-NL"/>
          </a:p>
        </p:txBody>
      </p:sp>
      <p:sp>
        <p:nvSpPr>
          <p:cNvPr id="6" name="Tijdelijke aanduiding voor voettekst 5"/>
          <p:cNvSpPr>
            <a:spLocks noGrp="1"/>
          </p:cNvSpPr>
          <p:nvPr>
            <p:ph type="ftr" sz="quarter" idx="11"/>
          </p:nvPr>
        </p:nvSpPr>
        <p:spPr/>
        <p:txBody>
          <a:bodyPr/>
          <a:lstStyle>
            <a:lvl1pPr>
              <a:defRPr/>
            </a:lvl1pPr>
          </a:lstStyle>
          <a:p>
            <a:endParaRPr lang="en-US" altLang="nl-NL"/>
          </a:p>
        </p:txBody>
      </p:sp>
      <p:sp>
        <p:nvSpPr>
          <p:cNvPr id="7" name="Tijdelijke aanduiding voor dianummer 6"/>
          <p:cNvSpPr>
            <a:spLocks noGrp="1"/>
          </p:cNvSpPr>
          <p:nvPr>
            <p:ph type="sldNum" sz="quarter" idx="12"/>
          </p:nvPr>
        </p:nvSpPr>
        <p:spPr/>
        <p:txBody>
          <a:bodyPr/>
          <a:lstStyle>
            <a:lvl1pPr>
              <a:defRPr/>
            </a:lvl1pPr>
          </a:lstStyle>
          <a:p>
            <a:fld id="{398DA6E4-AA1A-429A-88C1-52BEFE1BEA66}" type="slidenum">
              <a:rPr lang="en-US" altLang="nl-NL"/>
              <a:pPr/>
              <a:t>‹nr.›</a:t>
            </a:fld>
            <a:endParaRPr lang="en-US" altLang="nl-NL"/>
          </a:p>
        </p:txBody>
      </p:sp>
    </p:spTree>
    <p:extLst>
      <p:ext uri="{BB962C8B-B14F-4D97-AF65-F5344CB8AC3E}">
        <p14:creationId xmlns:p14="http://schemas.microsoft.com/office/powerpoint/2010/main" val="3009320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630238" y="365125"/>
            <a:ext cx="7886700" cy="1325563"/>
          </a:xfrm>
        </p:spPr>
        <p:txBody>
          <a:bodyPr/>
          <a:lstStyle/>
          <a:p>
            <a:r>
              <a:rPr lang="nl-NL" smtClean="0"/>
              <a:t>Klik om de stijl te bewerken</a:t>
            </a:r>
            <a:endParaRPr lang="nl-NL"/>
          </a:p>
        </p:txBody>
      </p:sp>
      <p:sp>
        <p:nvSpPr>
          <p:cNvPr id="3" name="Tijdelijke aanduiding voor tekst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630238" y="2505075"/>
            <a:ext cx="3868737"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29150" y="2505075"/>
            <a:ext cx="3887788"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lvl1pPr>
              <a:defRPr/>
            </a:lvl1pPr>
          </a:lstStyle>
          <a:p>
            <a:endParaRPr lang="en-US" altLang="nl-NL"/>
          </a:p>
        </p:txBody>
      </p:sp>
      <p:sp>
        <p:nvSpPr>
          <p:cNvPr id="8" name="Tijdelijke aanduiding voor voettekst 7"/>
          <p:cNvSpPr>
            <a:spLocks noGrp="1"/>
          </p:cNvSpPr>
          <p:nvPr>
            <p:ph type="ftr" sz="quarter" idx="11"/>
          </p:nvPr>
        </p:nvSpPr>
        <p:spPr/>
        <p:txBody>
          <a:bodyPr/>
          <a:lstStyle>
            <a:lvl1pPr>
              <a:defRPr/>
            </a:lvl1pPr>
          </a:lstStyle>
          <a:p>
            <a:endParaRPr lang="en-US" altLang="nl-NL"/>
          </a:p>
        </p:txBody>
      </p:sp>
      <p:sp>
        <p:nvSpPr>
          <p:cNvPr id="9" name="Tijdelijke aanduiding voor dianummer 8"/>
          <p:cNvSpPr>
            <a:spLocks noGrp="1"/>
          </p:cNvSpPr>
          <p:nvPr>
            <p:ph type="sldNum" sz="quarter" idx="12"/>
          </p:nvPr>
        </p:nvSpPr>
        <p:spPr/>
        <p:txBody>
          <a:bodyPr/>
          <a:lstStyle>
            <a:lvl1pPr>
              <a:defRPr/>
            </a:lvl1pPr>
          </a:lstStyle>
          <a:p>
            <a:fld id="{E39BDBB6-F11D-45DF-85C6-60D42581ECE5}" type="slidenum">
              <a:rPr lang="en-US" altLang="nl-NL"/>
              <a:pPr/>
              <a:t>‹nr.›</a:t>
            </a:fld>
            <a:endParaRPr lang="en-US" altLang="nl-NL"/>
          </a:p>
        </p:txBody>
      </p:sp>
    </p:spTree>
    <p:extLst>
      <p:ext uri="{BB962C8B-B14F-4D97-AF65-F5344CB8AC3E}">
        <p14:creationId xmlns:p14="http://schemas.microsoft.com/office/powerpoint/2010/main" val="356983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lvl1pPr>
              <a:defRPr/>
            </a:lvl1pPr>
          </a:lstStyle>
          <a:p>
            <a:endParaRPr lang="en-US" altLang="nl-NL"/>
          </a:p>
        </p:txBody>
      </p:sp>
      <p:sp>
        <p:nvSpPr>
          <p:cNvPr id="4" name="Tijdelijke aanduiding voor voettekst 3"/>
          <p:cNvSpPr>
            <a:spLocks noGrp="1"/>
          </p:cNvSpPr>
          <p:nvPr>
            <p:ph type="ftr" sz="quarter" idx="11"/>
          </p:nvPr>
        </p:nvSpPr>
        <p:spPr/>
        <p:txBody>
          <a:bodyPr/>
          <a:lstStyle>
            <a:lvl1pPr>
              <a:defRPr/>
            </a:lvl1pPr>
          </a:lstStyle>
          <a:p>
            <a:endParaRPr lang="en-US" altLang="nl-NL"/>
          </a:p>
        </p:txBody>
      </p:sp>
      <p:sp>
        <p:nvSpPr>
          <p:cNvPr id="5" name="Tijdelijke aanduiding voor dianummer 4"/>
          <p:cNvSpPr>
            <a:spLocks noGrp="1"/>
          </p:cNvSpPr>
          <p:nvPr>
            <p:ph type="sldNum" sz="quarter" idx="12"/>
          </p:nvPr>
        </p:nvSpPr>
        <p:spPr/>
        <p:txBody>
          <a:bodyPr/>
          <a:lstStyle>
            <a:lvl1pPr>
              <a:defRPr/>
            </a:lvl1pPr>
          </a:lstStyle>
          <a:p>
            <a:fld id="{97C61EC2-7332-46FB-AA59-1835A0CEE68B}" type="slidenum">
              <a:rPr lang="en-US" altLang="nl-NL"/>
              <a:pPr/>
              <a:t>‹nr.›</a:t>
            </a:fld>
            <a:endParaRPr lang="en-US" altLang="nl-NL"/>
          </a:p>
        </p:txBody>
      </p:sp>
    </p:spTree>
    <p:extLst>
      <p:ext uri="{BB962C8B-B14F-4D97-AF65-F5344CB8AC3E}">
        <p14:creationId xmlns:p14="http://schemas.microsoft.com/office/powerpoint/2010/main" val="282435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lvl1pPr>
              <a:defRPr/>
            </a:lvl1pPr>
          </a:lstStyle>
          <a:p>
            <a:endParaRPr lang="en-US" altLang="nl-NL"/>
          </a:p>
        </p:txBody>
      </p:sp>
      <p:sp>
        <p:nvSpPr>
          <p:cNvPr id="3" name="Tijdelijke aanduiding voor voettekst 2"/>
          <p:cNvSpPr>
            <a:spLocks noGrp="1"/>
          </p:cNvSpPr>
          <p:nvPr>
            <p:ph type="ftr" sz="quarter" idx="11"/>
          </p:nvPr>
        </p:nvSpPr>
        <p:spPr/>
        <p:txBody>
          <a:bodyPr/>
          <a:lstStyle>
            <a:lvl1pPr>
              <a:defRPr/>
            </a:lvl1pPr>
          </a:lstStyle>
          <a:p>
            <a:endParaRPr lang="en-US" altLang="nl-NL"/>
          </a:p>
        </p:txBody>
      </p:sp>
      <p:sp>
        <p:nvSpPr>
          <p:cNvPr id="4" name="Tijdelijke aanduiding voor dianummer 3"/>
          <p:cNvSpPr>
            <a:spLocks noGrp="1"/>
          </p:cNvSpPr>
          <p:nvPr>
            <p:ph type="sldNum" sz="quarter" idx="12"/>
          </p:nvPr>
        </p:nvSpPr>
        <p:spPr/>
        <p:txBody>
          <a:bodyPr/>
          <a:lstStyle>
            <a:lvl1pPr>
              <a:defRPr/>
            </a:lvl1pPr>
          </a:lstStyle>
          <a:p>
            <a:fld id="{F90ED4E7-BB03-4C4E-9903-CC31B257526A}" type="slidenum">
              <a:rPr lang="en-US" altLang="nl-NL"/>
              <a:pPr/>
              <a:t>‹nr.›</a:t>
            </a:fld>
            <a:endParaRPr lang="en-US" altLang="nl-NL"/>
          </a:p>
        </p:txBody>
      </p:sp>
    </p:spTree>
    <p:extLst>
      <p:ext uri="{BB962C8B-B14F-4D97-AF65-F5344CB8AC3E}">
        <p14:creationId xmlns:p14="http://schemas.microsoft.com/office/powerpoint/2010/main" val="3889059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630238" y="457200"/>
            <a:ext cx="2949575" cy="1600200"/>
          </a:xfrm>
        </p:spPr>
        <p:txBody>
          <a:bodyPr anchor="b"/>
          <a:lstStyle>
            <a:lvl1pPr>
              <a:defRPr sz="3200"/>
            </a:lvl1pPr>
          </a:lstStyle>
          <a:p>
            <a:r>
              <a:rPr lang="nl-NL" smtClean="0"/>
              <a:t>Klik om de stijl te bewerken</a:t>
            </a:r>
            <a:endParaRPr lang="nl-NL"/>
          </a:p>
        </p:txBody>
      </p:sp>
      <p:sp>
        <p:nvSpPr>
          <p:cNvPr id="3" name="Tijdelijke aanduiding voor inhoud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lvl1pPr>
              <a:defRPr/>
            </a:lvl1pPr>
          </a:lstStyle>
          <a:p>
            <a:endParaRPr lang="en-US" altLang="nl-NL"/>
          </a:p>
        </p:txBody>
      </p:sp>
      <p:sp>
        <p:nvSpPr>
          <p:cNvPr id="6" name="Tijdelijke aanduiding voor voettekst 5"/>
          <p:cNvSpPr>
            <a:spLocks noGrp="1"/>
          </p:cNvSpPr>
          <p:nvPr>
            <p:ph type="ftr" sz="quarter" idx="11"/>
          </p:nvPr>
        </p:nvSpPr>
        <p:spPr/>
        <p:txBody>
          <a:bodyPr/>
          <a:lstStyle>
            <a:lvl1pPr>
              <a:defRPr/>
            </a:lvl1pPr>
          </a:lstStyle>
          <a:p>
            <a:endParaRPr lang="en-US" altLang="nl-NL"/>
          </a:p>
        </p:txBody>
      </p:sp>
      <p:sp>
        <p:nvSpPr>
          <p:cNvPr id="7" name="Tijdelijke aanduiding voor dianummer 6"/>
          <p:cNvSpPr>
            <a:spLocks noGrp="1"/>
          </p:cNvSpPr>
          <p:nvPr>
            <p:ph type="sldNum" sz="quarter" idx="12"/>
          </p:nvPr>
        </p:nvSpPr>
        <p:spPr/>
        <p:txBody>
          <a:bodyPr/>
          <a:lstStyle>
            <a:lvl1pPr>
              <a:defRPr/>
            </a:lvl1pPr>
          </a:lstStyle>
          <a:p>
            <a:fld id="{EA918EB2-82B2-4546-86EA-518F039EE4F8}" type="slidenum">
              <a:rPr lang="en-US" altLang="nl-NL"/>
              <a:pPr/>
              <a:t>‹nr.›</a:t>
            </a:fld>
            <a:endParaRPr lang="en-US" altLang="nl-NL"/>
          </a:p>
        </p:txBody>
      </p:sp>
    </p:spTree>
    <p:extLst>
      <p:ext uri="{BB962C8B-B14F-4D97-AF65-F5344CB8AC3E}">
        <p14:creationId xmlns:p14="http://schemas.microsoft.com/office/powerpoint/2010/main" val="310260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630238" y="457200"/>
            <a:ext cx="2949575" cy="1600200"/>
          </a:xfrm>
        </p:spPr>
        <p:txBody>
          <a:bodyPr anchor="b"/>
          <a:lstStyle>
            <a:lvl1pPr>
              <a:defRPr sz="3200"/>
            </a:lvl1pPr>
          </a:lstStyle>
          <a:p>
            <a:r>
              <a:rPr lang="nl-NL" smtClean="0"/>
              <a:t>Klik om de stijl te bewerken</a:t>
            </a:r>
            <a:endParaRPr lang="nl-NL"/>
          </a:p>
        </p:txBody>
      </p:sp>
      <p:sp>
        <p:nvSpPr>
          <p:cNvPr id="3" name="Tijdelijke aanduiding voor afbeelding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lvl1pPr>
              <a:defRPr/>
            </a:lvl1pPr>
          </a:lstStyle>
          <a:p>
            <a:endParaRPr lang="en-US" altLang="nl-NL"/>
          </a:p>
        </p:txBody>
      </p:sp>
      <p:sp>
        <p:nvSpPr>
          <p:cNvPr id="6" name="Tijdelijke aanduiding voor voettekst 5"/>
          <p:cNvSpPr>
            <a:spLocks noGrp="1"/>
          </p:cNvSpPr>
          <p:nvPr>
            <p:ph type="ftr" sz="quarter" idx="11"/>
          </p:nvPr>
        </p:nvSpPr>
        <p:spPr/>
        <p:txBody>
          <a:bodyPr/>
          <a:lstStyle>
            <a:lvl1pPr>
              <a:defRPr/>
            </a:lvl1pPr>
          </a:lstStyle>
          <a:p>
            <a:endParaRPr lang="en-US" altLang="nl-NL"/>
          </a:p>
        </p:txBody>
      </p:sp>
      <p:sp>
        <p:nvSpPr>
          <p:cNvPr id="7" name="Tijdelijke aanduiding voor dianummer 6"/>
          <p:cNvSpPr>
            <a:spLocks noGrp="1"/>
          </p:cNvSpPr>
          <p:nvPr>
            <p:ph type="sldNum" sz="quarter" idx="12"/>
          </p:nvPr>
        </p:nvSpPr>
        <p:spPr/>
        <p:txBody>
          <a:bodyPr/>
          <a:lstStyle>
            <a:lvl1pPr>
              <a:defRPr/>
            </a:lvl1pPr>
          </a:lstStyle>
          <a:p>
            <a:fld id="{BD738F41-7C87-464E-9B2D-A769F90E9811}" type="slidenum">
              <a:rPr lang="en-US" altLang="nl-NL"/>
              <a:pPr/>
              <a:t>‹nr.›</a:t>
            </a:fld>
            <a:endParaRPr lang="en-US" altLang="nl-NL"/>
          </a:p>
        </p:txBody>
      </p:sp>
    </p:spTree>
    <p:extLst>
      <p:ext uri="{BB962C8B-B14F-4D97-AF65-F5344CB8AC3E}">
        <p14:creationId xmlns:p14="http://schemas.microsoft.com/office/powerpoint/2010/main" val="361724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nl-NL"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nl-NL" smtClean="0"/>
              <a:t>Click to edit Master text styles</a:t>
            </a:r>
          </a:p>
          <a:p>
            <a:pPr lvl="1"/>
            <a:r>
              <a:rPr lang="en-US" altLang="nl-NL" smtClean="0"/>
              <a:t>Second level</a:t>
            </a:r>
          </a:p>
          <a:p>
            <a:pPr lvl="2"/>
            <a:r>
              <a:rPr lang="en-US" altLang="nl-NL" smtClean="0"/>
              <a:t>Third level</a:t>
            </a:r>
          </a:p>
          <a:p>
            <a:pPr lvl="3"/>
            <a:r>
              <a:rPr lang="en-US" altLang="nl-NL" smtClean="0"/>
              <a:t>Fourth level</a:t>
            </a:r>
          </a:p>
          <a:p>
            <a:pPr lvl="4"/>
            <a:r>
              <a:rPr lang="en-US" altLang="nl-NL"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nl-NL"/>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nl-NL"/>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FA256073-C33C-4EF5-824E-7310985F29E2}" type="slidenum">
              <a:rPr lang="en-US" altLang="nl-NL"/>
              <a:pPr/>
              <a:t>‹nr.›</a:t>
            </a:fld>
            <a:endParaRPr lang="en-US" alt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nl.wikipedia.org/wiki/Analytische_chemie" TargetMode="Externa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 Id="rId5" Type="http://schemas.openxmlformats.org/officeDocument/2006/relationships/image" Target="../media/image15.png"/><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hyperlink" Target="http://upload.wikimedia.org/wikipedia/nl/9/99/Wheatstone.jpg" TargetMode="External"/><Relationship Id="rId1" Type="http://schemas.openxmlformats.org/officeDocument/2006/relationships/slideLayout" Target="../slideLayouts/slideLayout2.xml"/><Relationship Id="rId6" Type="http://schemas.openxmlformats.org/officeDocument/2006/relationships/hyperlink" Target="http://nl.wikipedia.org/wiki/Potentiometer" TargetMode="External"/><Relationship Id="rId5" Type="http://schemas.openxmlformats.org/officeDocument/2006/relationships/hyperlink" Target="http://nl.wikipedia.org/wiki/Voltmeter" TargetMode="External"/><Relationship Id="rId4" Type="http://schemas.openxmlformats.org/officeDocument/2006/relationships/hyperlink" Target="http://nl.wikipedia.org/wiki/Elektrische_spanning" TargetMode="External"/></Relationships>
</file>

<file path=ppt/slides/_rels/slide13.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hyperlink" Target="http://nl.wikipedia.org/wiki/Amp%C3%A8re" TargetMode="External"/><Relationship Id="rId3" Type="http://schemas.openxmlformats.org/officeDocument/2006/relationships/image" Target="../media/image3.jpeg"/><Relationship Id="rId7" Type="http://schemas.openxmlformats.org/officeDocument/2006/relationships/hyperlink" Target="http://nl.wikipedia.org/wiki/Volt_%28eenheid%29" TargetMode="Externa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2.wmf"/><Relationship Id="rId4" Type="http://schemas.openxmlformats.org/officeDocument/2006/relationships/oleObject" Target="../embeddings/oleObject2.bin"/><Relationship Id="rId9" Type="http://schemas.openxmlformats.org/officeDocument/2006/relationships/hyperlink" Target="http://nl.wikipedia.org/wiki/Ohm_%28eenheid%29" TargetMode="Externa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oleObject" Target="../embeddings/oleObject4.bin"/><Relationship Id="rId7" Type="http://schemas.openxmlformats.org/officeDocument/2006/relationships/image" Target="../media/image5.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5.bin"/><Relationship Id="rId5" Type="http://schemas.openxmlformats.org/officeDocument/2006/relationships/image" Target="../media/image3.jpeg"/><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5.wmf"/><Relationship Id="rId5" Type="http://schemas.openxmlformats.org/officeDocument/2006/relationships/oleObject" Target="../embeddings/oleObject8.bin"/><Relationship Id="rId10" Type="http://schemas.openxmlformats.org/officeDocument/2006/relationships/image" Target="../media/image8.wmf"/><Relationship Id="rId4" Type="http://schemas.openxmlformats.org/officeDocument/2006/relationships/image" Target="../media/image6.wmf"/><Relationship Id="rId9" Type="http://schemas.openxmlformats.org/officeDocument/2006/relationships/oleObject" Target="../embeddings/oleObject10.bin"/></Relationships>
</file>

<file path=ppt/slides/_rels/slide5.xml.rels><?xml version="1.0" encoding="UTF-8" standalone="yes"?>
<Relationships xmlns="http://schemas.openxmlformats.org/package/2006/relationships"><Relationship Id="rId8" Type="http://schemas.openxmlformats.org/officeDocument/2006/relationships/hyperlink" Target="http://nl.wikipedia.org/wiki/Viscositeit" TargetMode="External"/><Relationship Id="rId3" Type="http://schemas.openxmlformats.org/officeDocument/2006/relationships/hyperlink" Target="http://nl.wikipedia.org/wiki/Ionstraal" TargetMode="External"/><Relationship Id="rId7" Type="http://schemas.openxmlformats.org/officeDocument/2006/relationships/hyperlink" Target="http://nl.wikipedia.org/wiki/Cesium" TargetMode="External"/><Relationship Id="rId2" Type="http://schemas.openxmlformats.org/officeDocument/2006/relationships/hyperlink" Target="http://nl.wikipedia.org/wiki/Lineair_verband" TargetMode="External"/><Relationship Id="rId1" Type="http://schemas.openxmlformats.org/officeDocument/2006/relationships/slideLayout" Target="../slideLayouts/slideLayout2.xml"/><Relationship Id="rId6" Type="http://schemas.openxmlformats.org/officeDocument/2006/relationships/hyperlink" Target="http://nl.wikipedia.org/wiki/Lithium" TargetMode="External"/><Relationship Id="rId5" Type="http://schemas.openxmlformats.org/officeDocument/2006/relationships/hyperlink" Target="http://nl.wikipedia.org/wiki/Alkalimetaal" TargetMode="External"/><Relationship Id="rId4" Type="http://schemas.openxmlformats.org/officeDocument/2006/relationships/hyperlink" Target="http://nl.wikipedia.org/wiki/Hydratatie"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image" Target="../media/image10.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12.png"/><Relationship Id="rId4" Type="http://schemas.openxmlformats.org/officeDocument/2006/relationships/image" Target="../media/image11.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title"/>
          </p:nvPr>
        </p:nvSpPr>
        <p:spPr/>
        <p:txBody>
          <a:bodyPr/>
          <a:lstStyle/>
          <a:p>
            <a:r>
              <a:rPr lang="en-US" altLang="nl-NL"/>
              <a:t>Conductometrie </a:t>
            </a:r>
          </a:p>
        </p:txBody>
      </p:sp>
      <p:sp>
        <p:nvSpPr>
          <p:cNvPr id="2053" name="Rectangle 5"/>
          <p:cNvSpPr>
            <a:spLocks noGrp="1" noChangeArrowheads="1"/>
          </p:cNvSpPr>
          <p:nvPr>
            <p:ph type="body" idx="1"/>
          </p:nvPr>
        </p:nvSpPr>
        <p:spPr/>
        <p:txBody>
          <a:bodyPr/>
          <a:lstStyle/>
          <a:p>
            <a:r>
              <a:rPr lang="en-US" altLang="nl-NL" sz="2400" b="1"/>
              <a:t>Conductometrie</a:t>
            </a:r>
            <a:r>
              <a:rPr lang="en-US" altLang="nl-NL" sz="2400"/>
              <a:t> of </a:t>
            </a:r>
            <a:r>
              <a:rPr lang="en-US" altLang="nl-NL" sz="2400" b="1"/>
              <a:t>geleidbaarheidsmeting</a:t>
            </a:r>
            <a:r>
              <a:rPr lang="en-US" altLang="nl-NL" sz="2400"/>
              <a:t> is een van de elektrochemische </a:t>
            </a:r>
            <a:r>
              <a:rPr lang="en-US" altLang="nl-NL" sz="2400" u="sng">
                <a:hlinkClick r:id="rId3" tooltip="Analytische chemie"/>
              </a:rPr>
              <a:t>analysemethoden</a:t>
            </a:r>
            <a:r>
              <a:rPr lang="en-US" altLang="nl-NL" sz="2400" u="sng"/>
              <a:t>. </a:t>
            </a:r>
          </a:p>
          <a:p>
            <a:r>
              <a:rPr lang="en-US" altLang="nl-NL" sz="2400"/>
              <a:t>In de conductometrie wordt gekeken naar het gemak waarmee elektrische stroom door een oplossing geleid wordt.</a:t>
            </a:r>
          </a:p>
          <a:p>
            <a:r>
              <a:rPr lang="en-US" altLang="nl-NL" sz="2400" b="1"/>
              <a:t>geleidbaarheid (G) (geleiding, conductantie</a:t>
            </a:r>
            <a:r>
              <a:rPr lang="en-US" altLang="nl-NL" sz="2400"/>
              <a:t>) (hoe makkelijk gaat elektrische stroom) en </a:t>
            </a:r>
            <a:r>
              <a:rPr lang="en-US" altLang="nl-NL" sz="2400" b="1"/>
              <a:t>weerstand (R)</a:t>
            </a:r>
            <a:r>
              <a:rPr lang="en-US" altLang="nl-NL" sz="2400"/>
              <a:t> (hoe moeilijk gaat elektrische stroom) gerelateerde begrippen</a:t>
            </a:r>
            <a:r>
              <a:rPr lang="en-US" altLang="nl-NL"/>
              <a:t> </a:t>
            </a:r>
          </a:p>
        </p:txBody>
      </p:sp>
      <p:sp>
        <p:nvSpPr>
          <p:cNvPr id="2055" name="Rectangle 7"/>
          <p:cNvSpPr>
            <a:spLocks noChangeArrowheads="1"/>
          </p:cNvSpPr>
          <p:nvPr/>
        </p:nvSpPr>
        <p:spPr bwMode="auto">
          <a:xfrm>
            <a:off x="4022725" y="3097213"/>
            <a:ext cx="10985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nl-NL" altLang="nl-NL" sz="1200" i="1">
                <a:ea typeface="Times New Roman" panose="02020603050405020304" pitchFamily="18" charset="0"/>
                <a:cs typeface="Arial" panose="020B0604020202020204" pitchFamily="34" charset="0"/>
              </a:rPr>
              <a:t>	</a:t>
            </a:r>
            <a:endParaRPr lang="nl-NL" altLang="nl-NL">
              <a:ea typeface="Times New Roman" panose="02020603050405020304" pitchFamily="18" charset="0"/>
              <a:cs typeface="Arial" panose="020B0604020202020204" pitchFamily="34" charset="0"/>
            </a:endParaRPr>
          </a:p>
        </p:txBody>
      </p:sp>
      <p:graphicFrame>
        <p:nvGraphicFramePr>
          <p:cNvPr id="2054" name="Object 6"/>
          <p:cNvGraphicFramePr>
            <a:graphicFrameLocks noChangeAspect="1"/>
          </p:cNvGraphicFramePr>
          <p:nvPr/>
        </p:nvGraphicFramePr>
        <p:xfrm>
          <a:off x="3779838" y="5084763"/>
          <a:ext cx="1223962" cy="1066800"/>
        </p:xfrm>
        <a:graphic>
          <a:graphicData uri="http://schemas.openxmlformats.org/presentationml/2006/ole">
            <mc:AlternateContent xmlns:mc="http://schemas.openxmlformats.org/markup-compatibility/2006">
              <mc:Choice xmlns:v="urn:schemas-microsoft-com:vml" Requires="v">
                <p:oleObj spid="_x0000_s2057" name="Equation" r:id="rId4" imgW="444307" imgH="393529" progId="Equation.3">
                  <p:embed/>
                </p:oleObj>
              </mc:Choice>
              <mc:Fallback>
                <p:oleObj name="Equation" r:id="rId4" imgW="444307" imgH="393529"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79838" y="5084763"/>
                        <a:ext cx="1223962"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56" name="Rectangle 8"/>
          <p:cNvSpPr>
            <a:spLocks noChangeArrowheads="1"/>
          </p:cNvSpPr>
          <p:nvPr/>
        </p:nvSpPr>
        <p:spPr bwMode="auto">
          <a:xfrm>
            <a:off x="2268538" y="6308725"/>
            <a:ext cx="446563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nl-NL" altLang="nl-NL"/>
              <a:t>Waarin [</a:t>
            </a:r>
            <a:r>
              <a:rPr lang="nl-NL" altLang="nl-NL" i="1"/>
              <a:t>R</a:t>
            </a:r>
            <a:r>
              <a:rPr lang="nl-NL" altLang="nl-NL"/>
              <a:t>] = </a:t>
            </a:r>
            <a:r>
              <a:rPr lang="fr-BE" altLang="nl-NL"/>
              <a:t>Ω</a:t>
            </a:r>
            <a:r>
              <a:rPr lang="nl-NL" altLang="nl-NL"/>
              <a:t> en  [</a:t>
            </a:r>
            <a:r>
              <a:rPr lang="nl-NL" altLang="nl-NL" i="1"/>
              <a:t>G</a:t>
            </a:r>
            <a:r>
              <a:rPr lang="nl-NL" altLang="nl-NL"/>
              <a:t>]= </a:t>
            </a:r>
            <a:r>
              <a:rPr lang="fr-BE" altLang="nl-NL"/>
              <a:t>Ω</a:t>
            </a:r>
            <a:r>
              <a:rPr lang="nl-NL" altLang="nl-NL" baseline="30000"/>
              <a:t>-1</a:t>
            </a:r>
            <a:r>
              <a:rPr lang="nl-NL" altLang="nl-NL"/>
              <a:t> = S (Siemens)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4"/>
          <p:cNvSpPr>
            <a:spLocks noChangeArrowheads="1"/>
          </p:cNvSpPr>
          <p:nvPr/>
        </p:nvSpPr>
        <p:spPr bwMode="auto">
          <a:xfrm>
            <a:off x="468313" y="973138"/>
            <a:ext cx="7658100" cy="3170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211071" anchor="ctr">
            <a:spAutoFit/>
          </a:bodyPr>
          <a:lstStyle/>
          <a:p>
            <a:r>
              <a:rPr lang="en-US" altLang="nl-NL" i="1"/>
              <a:t>Voorbeeld: de molaire geleidbaarheid van een NaCl-oplossing is als volgt te berekenen: </a:t>
            </a:r>
            <a:endParaRPr lang="en-US" altLang="nl-NL"/>
          </a:p>
          <a:p>
            <a:pPr eaLnBrk="0" hangingPunct="0"/>
            <a:r>
              <a:rPr lang="en-US" altLang="nl-NL"/>
              <a:t>  </a:t>
            </a:r>
            <a:r>
              <a:rPr lang="en-US" altLang="nl-NL" sz="2400"/>
              <a:t> </a:t>
            </a:r>
            <a:r>
              <a:rPr lang="en-US" altLang="nl-NL"/>
              <a:t>                                                           </a:t>
            </a:r>
            <a:br>
              <a:rPr lang="en-US" altLang="nl-NL"/>
            </a:br>
            <a:r>
              <a:rPr lang="en-US" altLang="nl-NL" i="1"/>
              <a:t>Voor de </a:t>
            </a:r>
            <a:r>
              <a:rPr lang="en-US" altLang="nl-NL" i="1" u="sng"/>
              <a:t>specifieke geleidbaarheid </a:t>
            </a:r>
            <a:r>
              <a:rPr lang="en-US" altLang="nl-NL" i="1" u="sng">
                <a:latin typeface="Symbol" panose="05050102010706020507" pitchFamily="18" charset="2"/>
              </a:rPr>
              <a:t>k</a:t>
            </a:r>
            <a:r>
              <a:rPr lang="en-US" altLang="nl-NL" i="1"/>
              <a:t> geldt dus: </a:t>
            </a:r>
            <a:endParaRPr lang="en-US" altLang="nl-NL"/>
          </a:p>
          <a:p>
            <a:pPr eaLnBrk="0" hangingPunct="0"/>
            <a:r>
              <a:rPr lang="en-US" altLang="nl-NL"/>
              <a:t>  </a:t>
            </a:r>
            <a:r>
              <a:rPr lang="en-US" altLang="nl-NL" sz="2100"/>
              <a:t> </a:t>
            </a:r>
            <a:r>
              <a:rPr lang="en-US" altLang="nl-NL"/>
              <a:t>                                                                       </a:t>
            </a:r>
            <a:br>
              <a:rPr lang="en-US" altLang="nl-NL"/>
            </a:br>
            <a:endParaRPr lang="en-US" altLang="nl-NL" i="1"/>
          </a:p>
          <a:p>
            <a:pPr eaLnBrk="0" hangingPunct="0"/>
            <a:r>
              <a:rPr lang="en-US" altLang="nl-NL" i="1"/>
              <a:t>Meer algemeen: </a:t>
            </a:r>
            <a:endParaRPr lang="en-US" altLang="nl-NL"/>
          </a:p>
          <a:p>
            <a:pPr eaLnBrk="0" hangingPunct="0"/>
            <a:r>
              <a:rPr lang="en-US" altLang="nl-NL"/>
              <a:t>  </a:t>
            </a:r>
            <a:r>
              <a:rPr lang="en-US" altLang="nl-NL" sz="2000"/>
              <a:t> </a:t>
            </a:r>
            <a:r>
              <a:rPr lang="en-US" altLang="nl-NL"/>
              <a:t>                                                                                                                    </a:t>
            </a:r>
            <a:br>
              <a:rPr lang="en-US" altLang="nl-NL"/>
            </a:br>
            <a:endParaRPr lang="en-US" altLang="nl-NL"/>
          </a:p>
        </p:txBody>
      </p:sp>
      <p:pic>
        <p:nvPicPr>
          <p:cNvPr id="15365" name="Picture 5" descr="molgel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7313" y="1628775"/>
            <a:ext cx="1905000" cy="390525"/>
          </a:xfrm>
          <a:prstGeom prst="rect">
            <a:avLst/>
          </a:prstGeom>
          <a:noFill/>
          <a:extLst>
            <a:ext uri="{909E8E84-426E-40DD-AFC4-6F175D3DCCD1}">
              <a14:hiddenFill xmlns:a14="http://schemas.microsoft.com/office/drawing/2010/main">
                <a:solidFill>
                  <a:srgbClr val="FFFFFF"/>
                </a:solidFill>
              </a14:hiddenFill>
            </a:ext>
          </a:extLst>
        </p:spPr>
      </p:pic>
      <p:pic>
        <p:nvPicPr>
          <p:cNvPr id="15366" name="Picture 6" descr="molgel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55875" y="2492375"/>
            <a:ext cx="2314575" cy="342900"/>
          </a:xfrm>
          <a:prstGeom prst="rect">
            <a:avLst/>
          </a:prstGeom>
          <a:noFill/>
          <a:extLst>
            <a:ext uri="{909E8E84-426E-40DD-AFC4-6F175D3DCCD1}">
              <a14:hiddenFill xmlns:a14="http://schemas.microsoft.com/office/drawing/2010/main">
                <a:solidFill>
                  <a:srgbClr val="FFFFFF"/>
                </a:solidFill>
              </a14:hiddenFill>
            </a:ext>
          </a:extLst>
        </p:spPr>
      </p:pic>
      <p:pic>
        <p:nvPicPr>
          <p:cNvPr id="15367" name="Picture 7" descr="molgel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55875" y="3644900"/>
            <a:ext cx="3714750" cy="323850"/>
          </a:xfrm>
          <a:prstGeom prst="rect">
            <a:avLst/>
          </a:prstGeom>
          <a:noFill/>
          <a:extLst>
            <a:ext uri="{909E8E84-426E-40DD-AFC4-6F175D3DCCD1}">
              <a14:hiddenFill xmlns:a14="http://schemas.microsoft.com/office/drawing/2010/main">
                <a:solidFill>
                  <a:srgbClr val="FFFFFF"/>
                </a:solidFill>
              </a14:hiddenFill>
            </a:ext>
          </a:extLst>
        </p:spPr>
      </p:pic>
      <p:sp>
        <p:nvSpPr>
          <p:cNvPr id="15368" name="Rectangle 8"/>
          <p:cNvSpPr>
            <a:spLocks noChangeArrowheads="1"/>
          </p:cNvSpPr>
          <p:nvPr/>
        </p:nvSpPr>
        <p:spPr bwMode="auto">
          <a:xfrm>
            <a:off x="2484438" y="2420938"/>
            <a:ext cx="3095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nl-NL" i="1">
                <a:latin typeface="Symbol" panose="05050102010706020507" pitchFamily="18" charset="2"/>
              </a:rPr>
              <a:t>k</a:t>
            </a:r>
          </a:p>
        </p:txBody>
      </p:sp>
      <p:sp>
        <p:nvSpPr>
          <p:cNvPr id="15369" name="Rectangle 9"/>
          <p:cNvSpPr>
            <a:spLocks noChangeArrowheads="1"/>
          </p:cNvSpPr>
          <p:nvPr/>
        </p:nvSpPr>
        <p:spPr bwMode="auto">
          <a:xfrm>
            <a:off x="2484438" y="3573463"/>
            <a:ext cx="3095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nl-NL" i="1">
                <a:latin typeface="Symbol" panose="05050102010706020507" pitchFamily="18" charset="2"/>
              </a:rPr>
              <a:t>k</a:t>
            </a:r>
          </a:p>
        </p:txBody>
      </p:sp>
      <p:sp>
        <p:nvSpPr>
          <p:cNvPr id="15370" name="Rectangle 10"/>
          <p:cNvSpPr>
            <a:spLocks noChangeArrowheads="1"/>
          </p:cNvSpPr>
          <p:nvPr/>
        </p:nvSpPr>
        <p:spPr bwMode="auto">
          <a:xfrm>
            <a:off x="468313" y="4076700"/>
            <a:ext cx="7920037" cy="245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211071" anchor="ctr">
            <a:spAutoFit/>
          </a:bodyPr>
          <a:lstStyle/>
          <a:p>
            <a:r>
              <a:rPr lang="en-US" altLang="nl-NL" i="1"/>
              <a:t>Een rekenvoorbeeld.</a:t>
            </a:r>
            <a:br>
              <a:rPr lang="en-US" altLang="nl-NL" i="1"/>
            </a:br>
            <a:r>
              <a:rPr lang="en-US" altLang="nl-NL" i="1"/>
              <a:t>Hoe groot is de specifieke geleidbaarheid van een 0,1 M bariumchloride-oplossing? </a:t>
            </a:r>
          </a:p>
          <a:p>
            <a:pPr eaLnBrk="0" hangingPunct="0"/>
            <a:endParaRPr lang="en-US" altLang="nl-NL"/>
          </a:p>
          <a:p>
            <a:pPr algn="ctr" eaLnBrk="0" hangingPunct="0"/>
            <a:r>
              <a:rPr lang="en-US" altLang="nl-NL"/>
              <a:t>  </a:t>
            </a:r>
            <a:r>
              <a:rPr lang="en-US" altLang="nl-NL" sz="3600"/>
              <a:t> </a:t>
            </a:r>
            <a:r>
              <a:rPr lang="en-US" altLang="nl-NL"/>
              <a:t>                                                                                                                                                                                                                                                                 </a:t>
            </a:r>
          </a:p>
        </p:txBody>
      </p:sp>
      <p:pic>
        <p:nvPicPr>
          <p:cNvPr id="15371" name="Picture 11" descr="molgel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00113" y="5516563"/>
            <a:ext cx="7192962" cy="571500"/>
          </a:xfrm>
          <a:prstGeom prst="rect">
            <a:avLst/>
          </a:prstGeom>
          <a:noFill/>
          <a:extLst>
            <a:ext uri="{909E8E84-426E-40DD-AFC4-6F175D3DCCD1}">
              <a14:hiddenFill xmlns:a14="http://schemas.microsoft.com/office/drawing/2010/main">
                <a:solidFill>
                  <a:srgbClr val="FFFFFF"/>
                </a:solidFill>
              </a14:hiddenFill>
            </a:ext>
          </a:extLst>
        </p:spPr>
      </p:pic>
      <p:sp>
        <p:nvSpPr>
          <p:cNvPr id="15372" name="Rectangle 12"/>
          <p:cNvSpPr>
            <a:spLocks noChangeArrowheads="1"/>
          </p:cNvSpPr>
          <p:nvPr/>
        </p:nvSpPr>
        <p:spPr bwMode="auto">
          <a:xfrm>
            <a:off x="827088" y="5513388"/>
            <a:ext cx="3095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nl-NL" i="1">
                <a:latin typeface="Symbol" panose="05050102010706020507" pitchFamily="18" charset="2"/>
              </a:rPr>
              <a:t>k</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nl-NL" sz="3200" b="1" i="1"/>
              <a:t>APPARATUUR: DE CONDUCTOMETER</a:t>
            </a:r>
            <a:br>
              <a:rPr lang="en-US" altLang="nl-NL" sz="3200" b="1" i="1"/>
            </a:br>
            <a:endParaRPr lang="en-US" altLang="nl-NL" sz="3200" b="1" i="1"/>
          </a:p>
        </p:txBody>
      </p:sp>
      <p:sp>
        <p:nvSpPr>
          <p:cNvPr id="16387" name="Rectangle 3"/>
          <p:cNvSpPr>
            <a:spLocks noGrp="1" noChangeArrowheads="1"/>
          </p:cNvSpPr>
          <p:nvPr>
            <p:ph type="body" idx="1"/>
          </p:nvPr>
        </p:nvSpPr>
        <p:spPr/>
        <p:txBody>
          <a:bodyPr/>
          <a:lstStyle/>
          <a:p>
            <a:r>
              <a:rPr lang="en-US" altLang="nl-NL" sz="1600" i="1"/>
              <a:t>Met behulp van een conductometer ben je in staat om de geleiding van elektrolytoplossingen te meten.</a:t>
            </a:r>
            <a:br>
              <a:rPr lang="en-US" altLang="nl-NL" sz="1600" i="1"/>
            </a:br>
            <a:r>
              <a:rPr lang="en-US" altLang="nl-NL" sz="1600" i="1"/>
              <a:t>Aan het apparaat wordt een een z.g.n. geleidbaarheidscel aangesloten, dit is een glazen buis die is voorzien van een tweetal platina-elektroden. De cel wordt in de te meten oplossing gedompeld, waarna de geleidingsvermogen direct op de meter afleesbaar is (in </a:t>
            </a:r>
            <a:r>
              <a:rPr lang="en-US" altLang="nl-NL" sz="1600" b="1" i="1"/>
              <a:t>Ω−1 </a:t>
            </a:r>
            <a:r>
              <a:rPr lang="en-US" altLang="nl-NL" sz="1600" i="1"/>
              <a:t>).</a:t>
            </a:r>
            <a:br>
              <a:rPr lang="en-US" altLang="nl-NL" sz="1600" i="1"/>
            </a:br>
            <a:r>
              <a:rPr lang="en-US" altLang="nl-NL" sz="1600" i="1"/>
              <a:t>De gevoeligheid is op veel meters door middel van een keuzeknop instelbaar. Dit maakt het mogelijk om zeer kleine tot grote waarden te meten (b.v. 0,20×10−6 tot 1,00 </a:t>
            </a:r>
            <a:r>
              <a:rPr lang="en-US" altLang="nl-NL" sz="1600" b="1" i="1"/>
              <a:t>Ω−1 </a:t>
            </a:r>
            <a:r>
              <a:rPr lang="en-US" altLang="nl-NL" sz="1600" i="1"/>
              <a:t>). </a:t>
            </a:r>
            <a:endParaRPr lang="en-US" altLang="nl-NL" sz="1600"/>
          </a:p>
          <a:p>
            <a:pPr>
              <a:buFontTx/>
              <a:buNone/>
            </a:pPr>
            <a:endParaRPr lang="en-US" altLang="nl-NL"/>
          </a:p>
        </p:txBody>
      </p:sp>
      <p:pic>
        <p:nvPicPr>
          <p:cNvPr id="16389" name="Picture 5" descr="conductome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713" y="4149725"/>
            <a:ext cx="5400675" cy="20780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nl-BE" altLang="nl-NL" sz="3200"/>
              <a:t>Apparatuur voor conductometrie: principe van de meting</a:t>
            </a:r>
            <a:endParaRPr lang="en-US" altLang="nl-NL" sz="3200"/>
          </a:p>
        </p:txBody>
      </p:sp>
      <p:sp>
        <p:nvSpPr>
          <p:cNvPr id="10243" name="Rectangle 3"/>
          <p:cNvSpPr>
            <a:spLocks noGrp="1" noChangeArrowheads="1"/>
          </p:cNvSpPr>
          <p:nvPr>
            <p:ph type="body" idx="1"/>
          </p:nvPr>
        </p:nvSpPr>
        <p:spPr/>
        <p:txBody>
          <a:bodyPr/>
          <a:lstStyle/>
          <a:p>
            <a:r>
              <a:rPr lang="nl-BE" altLang="nl-NL"/>
              <a:t>Weerstand meten met Wheatstonebrug</a:t>
            </a:r>
            <a:endParaRPr lang="en-US" altLang="nl-NL"/>
          </a:p>
        </p:txBody>
      </p:sp>
      <p:pic>
        <p:nvPicPr>
          <p:cNvPr id="10245" name="Picture 5" descr="Afbeelding:Wheatstone.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088" y="2492375"/>
            <a:ext cx="1989137" cy="2881313"/>
          </a:xfrm>
          <a:prstGeom prst="rect">
            <a:avLst/>
          </a:prstGeom>
          <a:noFill/>
          <a:extLst>
            <a:ext uri="{909E8E84-426E-40DD-AFC4-6F175D3DCCD1}">
              <a14:hiddenFill xmlns:a14="http://schemas.microsoft.com/office/drawing/2010/main">
                <a:solidFill>
                  <a:srgbClr val="FFFFFF"/>
                </a:solidFill>
              </a14:hiddenFill>
            </a:ext>
          </a:extLst>
        </p:spPr>
      </p:pic>
      <p:sp>
        <p:nvSpPr>
          <p:cNvPr id="10246" name="Rectangle 6"/>
          <p:cNvSpPr>
            <a:spLocks noChangeArrowheads="1"/>
          </p:cNvSpPr>
          <p:nvPr/>
        </p:nvSpPr>
        <p:spPr bwMode="auto">
          <a:xfrm>
            <a:off x="3635375" y="2341563"/>
            <a:ext cx="4843463" cy="421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altLang="nl-NL"/>
              <a:t>De werking is gebaseerd op het het feit dat als de verhouding tussen R1 en R2 gelijk is aan de verhouding tussen Rx en R3 er geen </a:t>
            </a:r>
            <a:r>
              <a:rPr lang="en-US" altLang="nl-NL">
                <a:hlinkClick r:id="rId4" tooltip="Elektrische spanning"/>
              </a:rPr>
              <a:t>spanning</a:t>
            </a:r>
            <a:r>
              <a:rPr lang="en-US" altLang="nl-NL"/>
              <a:t> wordt gemeten door de </a:t>
            </a:r>
            <a:r>
              <a:rPr lang="en-US" altLang="nl-NL">
                <a:hlinkClick r:id="rId5" tooltip="Voltmeter"/>
              </a:rPr>
              <a:t>Voltmeter</a:t>
            </a:r>
            <a:r>
              <a:rPr lang="en-US" altLang="nl-NL"/>
              <a:t> in de brug van Wheatstone.</a:t>
            </a:r>
          </a:p>
          <a:p>
            <a:r>
              <a:rPr lang="en-US" altLang="nl-NL"/>
              <a:t>Door bijvoorbeeld R3 variabel te maken door toepassing van een </a:t>
            </a:r>
            <a:r>
              <a:rPr lang="en-US" altLang="nl-NL">
                <a:hlinkClick r:id="rId6" tooltip="Potentiometer"/>
              </a:rPr>
              <a:t>schuifweerstand</a:t>
            </a:r>
            <a:r>
              <a:rPr lang="en-US" altLang="nl-NL"/>
              <a:t> kan de onbekende weerstand worden bepaald. Wanneer de schuifweerstand zo is ingesteld dat er geen spanning meer wordt gemeten in de brug kan met behulp van onderstaande vergelijking de onbekende weerstand worden bepaald:</a:t>
            </a:r>
          </a:p>
          <a:p>
            <a:pPr lvl="1"/>
            <a:r>
              <a:rPr lang="en-US" altLang="nl-NL"/>
              <a:t>Rx = R3 (R1 / R2 ) </a:t>
            </a:r>
          </a:p>
          <a:p>
            <a:pPr algn="ctr" eaLnBrk="0" hangingPunct="0"/>
            <a:endParaRPr lang="en-US" altLang="nl-NL"/>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nl-BE" altLang="nl-NL"/>
              <a:t>Praktische toepassingen</a:t>
            </a:r>
            <a:endParaRPr lang="en-US" altLang="nl-NL"/>
          </a:p>
        </p:txBody>
      </p:sp>
      <p:sp>
        <p:nvSpPr>
          <p:cNvPr id="17411" name="Rectangle 3"/>
          <p:cNvSpPr>
            <a:spLocks noGrp="1" noChangeArrowheads="1"/>
          </p:cNvSpPr>
          <p:nvPr>
            <p:ph type="body" idx="1"/>
          </p:nvPr>
        </p:nvSpPr>
        <p:spPr/>
        <p:txBody>
          <a:bodyPr/>
          <a:lstStyle/>
          <a:p>
            <a:pPr marL="1752600" lvl="3" indent="-381000">
              <a:lnSpc>
                <a:spcPct val="80000"/>
              </a:lnSpc>
              <a:buFontTx/>
              <a:buNone/>
            </a:pPr>
            <a:r>
              <a:rPr lang="fr-BE" altLang="nl-NL" sz="3200" b="1"/>
              <a:t>Conductimetrie</a:t>
            </a:r>
            <a:endParaRPr lang="nl-NL" altLang="nl-NL" sz="3200"/>
          </a:p>
          <a:p>
            <a:pPr marL="609600" indent="-609600">
              <a:lnSpc>
                <a:spcPct val="80000"/>
              </a:lnSpc>
              <a:buFontTx/>
              <a:buNone/>
            </a:pPr>
            <a:r>
              <a:rPr lang="nl-NL" altLang="nl-NL" sz="1800"/>
              <a:t>Hierbij verstaat men de </a:t>
            </a:r>
            <a:r>
              <a:rPr lang="nl-NL" altLang="nl-NL" sz="1800" b="1"/>
              <a:t>absolute waarden</a:t>
            </a:r>
            <a:r>
              <a:rPr lang="nl-NL" altLang="nl-NL" sz="1800"/>
              <a:t> van de geleidbaarheid.</a:t>
            </a:r>
          </a:p>
          <a:p>
            <a:pPr marL="609600" indent="-609600">
              <a:lnSpc>
                <a:spcPct val="80000"/>
              </a:lnSpc>
              <a:buFontTx/>
              <a:buNone/>
            </a:pPr>
            <a:r>
              <a:rPr lang="nl-NL" altLang="nl-NL" sz="1800"/>
              <a:t>Dit kan gebruikt worden als kwaliteitsparameter voor de gemeten elektrolyt-oplossing.</a:t>
            </a:r>
          </a:p>
          <a:p>
            <a:pPr marL="609600" indent="-609600">
              <a:lnSpc>
                <a:spcPct val="80000"/>
              </a:lnSpc>
              <a:buFontTx/>
              <a:buNone/>
            </a:pPr>
            <a:r>
              <a:rPr lang="nl-NL" altLang="nl-NL" sz="1800"/>
              <a:t>Bv. de kwaliteit van gedestilleerd water wordt via een geleidbaarheidsmeting bepaald.</a:t>
            </a:r>
          </a:p>
          <a:p>
            <a:pPr marL="1752600" lvl="3" indent="-381000">
              <a:lnSpc>
                <a:spcPct val="80000"/>
              </a:lnSpc>
              <a:buFontTx/>
              <a:buNone/>
            </a:pPr>
            <a:endParaRPr lang="nl-BE" altLang="nl-NL" sz="4000" b="1"/>
          </a:p>
          <a:p>
            <a:pPr marL="1752600" lvl="3" indent="-381000">
              <a:lnSpc>
                <a:spcPct val="80000"/>
              </a:lnSpc>
              <a:buFontTx/>
              <a:buNone/>
            </a:pPr>
            <a:endParaRPr lang="nl-BE" altLang="nl-NL" sz="4000" b="1"/>
          </a:p>
          <a:p>
            <a:pPr marL="1752600" lvl="3" indent="-381000">
              <a:lnSpc>
                <a:spcPct val="80000"/>
              </a:lnSpc>
              <a:buFontTx/>
              <a:buNone/>
            </a:pPr>
            <a:endParaRPr lang="nl-BE" altLang="nl-NL" sz="3200" b="1"/>
          </a:p>
          <a:p>
            <a:pPr marL="1752600" lvl="3" indent="-381000">
              <a:lnSpc>
                <a:spcPct val="80000"/>
              </a:lnSpc>
              <a:buFontTx/>
              <a:buNone/>
            </a:pPr>
            <a:r>
              <a:rPr lang="nl-BE" altLang="nl-NL" sz="3200" b="1"/>
              <a:t>Conductometrie</a:t>
            </a:r>
            <a:endParaRPr lang="nl-NL" altLang="nl-NL" sz="3200"/>
          </a:p>
          <a:p>
            <a:pPr marL="609600" indent="-609600">
              <a:lnSpc>
                <a:spcPct val="80000"/>
              </a:lnSpc>
              <a:buFontTx/>
              <a:buNone/>
            </a:pPr>
            <a:r>
              <a:rPr lang="nl-NL" altLang="nl-NL" sz="1400"/>
              <a:t>Hier worden de </a:t>
            </a:r>
            <a:r>
              <a:rPr lang="nl-NL" altLang="nl-NL" sz="1400" b="1"/>
              <a:t>relatieve waarden</a:t>
            </a:r>
            <a:r>
              <a:rPr lang="nl-NL" altLang="nl-NL" sz="1400"/>
              <a:t> gemeten. Wordt vooral bij titraties gebruikt.</a:t>
            </a:r>
            <a:endParaRPr lang="en-US" altLang="nl-NL" sz="1400"/>
          </a:p>
        </p:txBody>
      </p:sp>
      <p:pic>
        <p:nvPicPr>
          <p:cNvPr id="17412"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63713" y="3429000"/>
            <a:ext cx="5291137" cy="1100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nl-BE" altLang="nl-NL"/>
              <a:t>Conductometrische titraties</a:t>
            </a:r>
            <a:endParaRPr lang="en-US" altLang="nl-NL"/>
          </a:p>
        </p:txBody>
      </p:sp>
      <p:sp>
        <p:nvSpPr>
          <p:cNvPr id="18435" name="Rectangle 3"/>
          <p:cNvSpPr>
            <a:spLocks noGrp="1" noChangeArrowheads="1"/>
          </p:cNvSpPr>
          <p:nvPr>
            <p:ph type="body" idx="1"/>
          </p:nvPr>
        </p:nvSpPr>
        <p:spPr/>
        <p:txBody>
          <a:bodyPr/>
          <a:lstStyle/>
          <a:p>
            <a:pPr>
              <a:buFontTx/>
              <a:buNone/>
            </a:pPr>
            <a:r>
              <a:rPr lang="en-US" altLang="nl-NL" sz="2000"/>
              <a:t>Conductometrische titraties werken op het principe dat het geleidingsvermogen veranderd gedurende de toevoeging van de titreervloeistof uit de buret, bijvoorbeeld door de vorming van een neerslag.</a:t>
            </a:r>
            <a:r>
              <a:rPr lang="en-US" altLang="nl-NL" sz="2800"/>
              <a:t> </a:t>
            </a:r>
          </a:p>
          <a:p>
            <a:pPr>
              <a:buFontTx/>
              <a:buNone/>
            </a:pPr>
            <a:r>
              <a:rPr lang="en-US" altLang="nl-NL" sz="2400" b="1" i="1"/>
              <a:t>CONDUCTOMETRISCHE NEERSLAGTITRATIES</a:t>
            </a:r>
          </a:p>
          <a:p>
            <a:pPr>
              <a:buFontTx/>
              <a:buNone/>
            </a:pPr>
            <a:r>
              <a:rPr lang="en-US" altLang="nl-NL" sz="2000"/>
              <a:t>Deze zijn gebaseerd op het neerslaan van een slecht oplosbaar zout van het te bepalen ion. Door dit neerslaan neemt het geleidingsvermogen van de oplossing af. Hoe meer titreeroplossing (titrant) uit de buret wordt toegevoegd, des te meer neerslag ontstaat er.</a:t>
            </a:r>
            <a:br>
              <a:rPr lang="en-US" altLang="nl-NL" sz="2000"/>
            </a:br>
            <a:r>
              <a:rPr lang="en-US" altLang="nl-NL" sz="2000"/>
              <a:t>Na het bereiken van het equivalentiepunt zal er geen neerslag meer ontstaan. Echter; door toevoeging van een overmaat titreeroplossing, zal het geleidingsvermogen weer groter worden.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4"/>
          <p:cNvSpPr>
            <a:spLocks noChangeArrowheads="1"/>
          </p:cNvSpPr>
          <p:nvPr/>
        </p:nvSpPr>
        <p:spPr bwMode="auto">
          <a:xfrm>
            <a:off x="539750" y="292100"/>
            <a:ext cx="8208963" cy="288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altLang="nl-NL" b="1" i="1"/>
              <a:t>CONDUCTOMETRISCHE BEPALING VAN BARIUMIONEN</a:t>
            </a:r>
          </a:p>
          <a:p>
            <a:r>
              <a:rPr lang="en-US" altLang="nl-NL" sz="1400" i="1"/>
              <a:t>Zoals bekend vormen Ba2+ -ionen samen met SO4 2- -ionen het slecht oplosbare zout BaSO4(s), volgens: </a:t>
            </a:r>
          </a:p>
          <a:p>
            <a:r>
              <a:rPr lang="en-US" altLang="nl-NL" sz="1400" i="1"/>
              <a:t>		Ba2+(aq) + SO4 2-(aq) → BaSO4(s) </a:t>
            </a:r>
          </a:p>
          <a:p>
            <a:r>
              <a:rPr lang="en-US" altLang="nl-NL" sz="1400" i="1"/>
              <a:t>Indien zwavelzuur aan een oplossing van bariumhydroxide wordt toegevoegd vindt er tevens een zuur-base reactie plaats, met uiteindelijke reactievergelijking: </a:t>
            </a:r>
          </a:p>
          <a:p>
            <a:r>
              <a:rPr lang="en-US" altLang="nl-NL" sz="1400" i="1"/>
              <a:t>		Ba2+(aq) + 2OH-(aq) + 2H+(aq) + SO4 2-(aq) → BaSO4(s) + H2O(l) </a:t>
            </a:r>
          </a:p>
          <a:p>
            <a:r>
              <a:rPr lang="en-US" altLang="nl-NL" sz="1400" i="1"/>
              <a:t>De neerslagreactie gedurende de toevoeging van een oplossing van zwavelzuur verlaagd de geleidingsvermogen van de oplossing (traject AB).</a:t>
            </a:r>
            <a:br>
              <a:rPr lang="en-US" altLang="nl-NL" sz="1400" i="1"/>
            </a:br>
            <a:r>
              <a:rPr lang="en-US" altLang="nl-NL" sz="1400" i="1"/>
              <a:t>Ter hoogte van het equivalentiepunt is het geleidingsvermogen minimaal (</a:t>
            </a:r>
            <a:r>
              <a:rPr lang="en-US" altLang="nl-NL" sz="1400" b="1" i="1"/>
              <a:t>punt B</a:t>
            </a:r>
            <a:r>
              <a:rPr lang="en-US" altLang="nl-NL" sz="1400" i="1"/>
              <a:t>). Meer toevoegen van zwavelzuuroplossing zal tot gevolg hebben dat de geleidbaarheid weer sterk zal stijgen, vanwege de toename van de ionenconcentratie (H</a:t>
            </a:r>
            <a:r>
              <a:rPr lang="en-US" altLang="nl-NL" sz="1400" i="1" baseline="30000"/>
              <a:t>+</a:t>
            </a:r>
            <a:r>
              <a:rPr lang="en-US" altLang="nl-NL" sz="1400" i="1"/>
              <a:t>ionen en ‘-SO4 </a:t>
            </a:r>
            <a:r>
              <a:rPr lang="en-US" altLang="nl-NL" sz="1400" i="1" baseline="30000"/>
              <a:t>-2-</a:t>
            </a:r>
            <a:r>
              <a:rPr lang="en-US" altLang="nl-NL" sz="1400" i="1"/>
              <a:t> -ionen (</a:t>
            </a:r>
            <a:r>
              <a:rPr lang="en-US" altLang="nl-NL" sz="1400" b="1" i="1"/>
              <a:t>traject BC</a:t>
            </a:r>
            <a:r>
              <a:rPr lang="en-US" altLang="nl-NL" sz="1400" i="1"/>
              <a:t>).</a:t>
            </a:r>
            <a:r>
              <a:rPr lang="en-US" altLang="nl-NL" sz="1200" i="1"/>
              <a:t> </a:t>
            </a:r>
          </a:p>
          <a:p>
            <a:pPr eaLnBrk="0" hangingPunct="0"/>
            <a:endParaRPr lang="en-US" altLang="nl-NL" sz="1200"/>
          </a:p>
        </p:txBody>
      </p:sp>
      <p:pic>
        <p:nvPicPr>
          <p:cNvPr id="19462" name="Picture 6" descr="condneersltit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4075" y="3284538"/>
            <a:ext cx="4549775" cy="31210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4"/>
          <p:cNvSpPr>
            <a:spLocks noChangeArrowheads="1"/>
          </p:cNvSpPr>
          <p:nvPr/>
        </p:nvSpPr>
        <p:spPr bwMode="auto">
          <a:xfrm>
            <a:off x="107950" y="404813"/>
            <a:ext cx="8713788" cy="1465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altLang="nl-NL" b="1" i="1"/>
              <a:t>CONDUCTOMETRISCHE CHLORIDEBEPALING</a:t>
            </a:r>
          </a:p>
          <a:p>
            <a:r>
              <a:rPr lang="en-US" altLang="nl-NL" i="1"/>
              <a:t>Een andere toepasbare methode, waarbij gebruik gemaakt kan worden van een conductometrische bepaling, is de chloridebepaling waarbij chloride-ionen worden neergeslagen door middel van een oplossing van zilvernitraat: </a:t>
            </a:r>
          </a:p>
          <a:p>
            <a:r>
              <a:rPr lang="en-US" altLang="nl-NL" i="1"/>
              <a:t>Cl-(aq) + Ag+(aq) → AgCl(s)</a:t>
            </a:r>
            <a:r>
              <a:rPr lang="en-US" altLang="nl-NL"/>
              <a:t> </a:t>
            </a:r>
          </a:p>
        </p:txBody>
      </p:sp>
      <p:pic>
        <p:nvPicPr>
          <p:cNvPr id="20485" name="Picture 5" descr="scan000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71775" y="1989138"/>
            <a:ext cx="3549650" cy="467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nl-BE" altLang="nl-NL"/>
              <a:t>Wet van Ohm</a:t>
            </a:r>
            <a:endParaRPr lang="en-US" altLang="nl-NL"/>
          </a:p>
        </p:txBody>
      </p:sp>
      <p:pic>
        <p:nvPicPr>
          <p:cNvPr id="4100" name="Picture 4" descr="scan0028"/>
          <p:cNvPicPr>
            <a:picLocks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a:xfrm>
            <a:off x="539750" y="1628775"/>
            <a:ext cx="3816350" cy="22082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101" name="Line 5"/>
          <p:cNvSpPr>
            <a:spLocks noChangeShapeType="1"/>
          </p:cNvSpPr>
          <p:nvPr/>
        </p:nvSpPr>
        <p:spPr bwMode="auto">
          <a:xfrm>
            <a:off x="3132138" y="2997200"/>
            <a:ext cx="19446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sp>
        <p:nvSpPr>
          <p:cNvPr id="4102" name="Text Box 6"/>
          <p:cNvSpPr txBox="1">
            <a:spLocks noChangeArrowheads="1"/>
          </p:cNvSpPr>
          <p:nvPr/>
        </p:nvSpPr>
        <p:spPr bwMode="auto">
          <a:xfrm>
            <a:off x="5076825" y="2276475"/>
            <a:ext cx="3925888"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nl-BE" altLang="nl-NL"/>
              <a:t>Zoutoplossing: ionen geleiden de stroom in oplossing (geen electronen)</a:t>
            </a:r>
            <a:endParaRPr lang="en-US" altLang="nl-NL"/>
          </a:p>
        </p:txBody>
      </p:sp>
      <p:sp>
        <p:nvSpPr>
          <p:cNvPr id="4103" name="Text Box 7"/>
          <p:cNvSpPr txBox="1">
            <a:spLocks noChangeArrowheads="1"/>
          </p:cNvSpPr>
          <p:nvPr/>
        </p:nvSpPr>
        <p:spPr bwMode="auto">
          <a:xfrm>
            <a:off x="2103438" y="150495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nl-BE" altLang="nl-NL"/>
              <a:t>U</a:t>
            </a:r>
            <a:endParaRPr lang="en-US" altLang="nl-NL"/>
          </a:p>
        </p:txBody>
      </p:sp>
      <p:sp>
        <p:nvSpPr>
          <p:cNvPr id="4104" name="Line 8"/>
          <p:cNvSpPr>
            <a:spLocks noChangeShapeType="1"/>
          </p:cNvSpPr>
          <p:nvPr/>
        </p:nvSpPr>
        <p:spPr bwMode="auto">
          <a:xfrm>
            <a:off x="2627313" y="2133600"/>
            <a:ext cx="0" cy="1428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nl-NL"/>
          </a:p>
        </p:txBody>
      </p:sp>
      <p:sp>
        <p:nvSpPr>
          <p:cNvPr id="4105" name="Text Box 9"/>
          <p:cNvSpPr txBox="1">
            <a:spLocks noChangeArrowheads="1"/>
          </p:cNvSpPr>
          <p:nvPr/>
        </p:nvSpPr>
        <p:spPr bwMode="auto">
          <a:xfrm>
            <a:off x="2608263" y="2008188"/>
            <a:ext cx="387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nl-BE" altLang="nl-NL"/>
              <a:t>e-</a:t>
            </a:r>
            <a:endParaRPr lang="en-US" altLang="nl-NL"/>
          </a:p>
        </p:txBody>
      </p:sp>
      <p:sp>
        <p:nvSpPr>
          <p:cNvPr id="4107" name="Rectangle 11"/>
          <p:cNvSpPr>
            <a:spLocks noChangeArrowheads="1"/>
          </p:cNvSpPr>
          <p:nvPr/>
        </p:nvSpPr>
        <p:spPr bwMode="auto">
          <a:xfrm>
            <a:off x="1476375" y="3500438"/>
            <a:ext cx="5962650" cy="1252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nl-NL" altLang="nl-NL" sz="1600">
                <a:ea typeface="Times New Roman" panose="02020603050405020304" pitchFamily="18" charset="0"/>
                <a:cs typeface="Arial" panose="020B0604020202020204" pitchFamily="34" charset="0"/>
              </a:rPr>
              <a:t>Indien 2 Pt elektroden ondergedompeld worden in een electrolyt oplossing en verbonden worden met een stroombron, dan wordt de stroom bepaald door de aangelegde spanning U en de electrische weerstand R</a:t>
            </a:r>
          </a:p>
          <a:p>
            <a:endParaRPr lang="en-US" altLang="nl-NL" sz="1200">
              <a:ea typeface="Times New Roman" panose="02020603050405020304" pitchFamily="18" charset="0"/>
              <a:cs typeface="Arial" panose="020B0604020202020204" pitchFamily="34" charset="0"/>
            </a:endParaRPr>
          </a:p>
        </p:txBody>
      </p:sp>
      <p:graphicFrame>
        <p:nvGraphicFramePr>
          <p:cNvPr id="4106" name="Object 10"/>
          <p:cNvGraphicFramePr>
            <a:graphicFrameLocks noChangeAspect="1"/>
          </p:cNvGraphicFramePr>
          <p:nvPr/>
        </p:nvGraphicFramePr>
        <p:xfrm>
          <a:off x="-2638425" y="3567113"/>
          <a:ext cx="533400" cy="180975"/>
        </p:xfrm>
        <a:graphic>
          <a:graphicData uri="http://schemas.openxmlformats.org/presentationml/2006/ole">
            <mc:AlternateContent xmlns:mc="http://schemas.openxmlformats.org/markup-compatibility/2006">
              <mc:Choice xmlns:v="urn:schemas-microsoft-com:vml" Requires="v">
                <p:oleObj spid="_x0000_s4113" name="Equation" r:id="rId4" imgW="532937" imgH="177646" progId="Equation.3">
                  <p:embed/>
                </p:oleObj>
              </mc:Choice>
              <mc:Fallback>
                <p:oleObj name="Equation" r:id="rId4" imgW="532937" imgH="177646" progId="Equation.3">
                  <p:embed/>
                  <p:pic>
                    <p:nvPicPr>
                      <p:cNvPr id="0" name="Object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38425" y="3567113"/>
                        <a:ext cx="533400" cy="180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08" name="Rectangle 12"/>
          <p:cNvSpPr>
            <a:spLocks noChangeArrowheads="1"/>
          </p:cNvSpPr>
          <p:nvPr/>
        </p:nvSpPr>
        <p:spPr bwMode="auto">
          <a:xfrm>
            <a:off x="-2638425" y="37480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nl-NL" altLang="nl-NL"/>
          </a:p>
        </p:txBody>
      </p:sp>
      <p:sp>
        <p:nvSpPr>
          <p:cNvPr id="4109" name="Rectangle 13"/>
          <p:cNvSpPr>
            <a:spLocks noChangeArrowheads="1"/>
          </p:cNvSpPr>
          <p:nvPr/>
        </p:nvSpPr>
        <p:spPr bwMode="auto">
          <a:xfrm>
            <a:off x="1331913" y="4868863"/>
            <a:ext cx="2216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nl-NL" altLang="nl-NL" b="1" u="sng"/>
              <a:t>De wet van Ohm</a:t>
            </a:r>
            <a:r>
              <a:rPr lang="nl-NL" altLang="nl-NL"/>
              <a:t> :  </a:t>
            </a:r>
          </a:p>
        </p:txBody>
      </p:sp>
      <p:sp>
        <p:nvSpPr>
          <p:cNvPr id="4111" name="Rectangle 15"/>
          <p:cNvSpPr>
            <a:spLocks noChangeArrowheads="1"/>
          </p:cNvSpPr>
          <p:nvPr/>
        </p:nvSpPr>
        <p:spPr bwMode="auto">
          <a:xfrm>
            <a:off x="4305300" y="3201988"/>
            <a:ext cx="31273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nl-NL" altLang="nl-NL" sz="1200">
                <a:cs typeface="Times New Roman" panose="02020603050405020304" pitchFamily="18" charset="0"/>
              </a:rPr>
              <a:t>:  </a:t>
            </a:r>
            <a:endParaRPr lang="nl-NL" altLang="nl-NL"/>
          </a:p>
        </p:txBody>
      </p:sp>
      <p:graphicFrame>
        <p:nvGraphicFramePr>
          <p:cNvPr id="4110" name="Object 14"/>
          <p:cNvGraphicFramePr>
            <a:graphicFrameLocks noChangeAspect="1"/>
          </p:cNvGraphicFramePr>
          <p:nvPr/>
        </p:nvGraphicFramePr>
        <p:xfrm>
          <a:off x="3708400" y="4652963"/>
          <a:ext cx="1800225" cy="611187"/>
        </p:xfrm>
        <a:graphic>
          <a:graphicData uri="http://schemas.openxmlformats.org/presentationml/2006/ole">
            <mc:AlternateContent xmlns:mc="http://schemas.openxmlformats.org/markup-compatibility/2006">
              <mc:Choice xmlns:v="urn:schemas-microsoft-com:vml" Requires="v">
                <p:oleObj spid="_x0000_s4114" name="Equation" r:id="rId6" imgW="532937" imgH="177646" progId="Equation.3">
                  <p:embed/>
                </p:oleObj>
              </mc:Choice>
              <mc:Fallback>
                <p:oleObj name="Equation" r:id="rId6" imgW="532937" imgH="177646" progId="Equation.3">
                  <p:embed/>
                  <p:pic>
                    <p:nvPicPr>
                      <p:cNvPr id="0" name="Object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08400" y="4652963"/>
                        <a:ext cx="1800225" cy="6111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12" name="Rectangle 16"/>
          <p:cNvSpPr>
            <a:spLocks noChangeArrowheads="1"/>
          </p:cNvSpPr>
          <p:nvPr/>
        </p:nvSpPr>
        <p:spPr bwMode="auto">
          <a:xfrm>
            <a:off x="900113" y="5562600"/>
            <a:ext cx="76327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en-US" altLang="nl-NL"/>
              <a:t>waarin U de spanning of het potentiaalverschil, I de stroomsterkte en R de weerstand is. Wordt U uitgedrukt in V (</a:t>
            </a:r>
            <a:r>
              <a:rPr lang="en-US" altLang="nl-NL">
                <a:hlinkClick r:id="rId7" tooltip="Volt (eenheid)"/>
              </a:rPr>
              <a:t>volt</a:t>
            </a:r>
            <a:r>
              <a:rPr lang="en-US" altLang="nl-NL"/>
              <a:t>) en I in A (</a:t>
            </a:r>
            <a:r>
              <a:rPr lang="en-US" altLang="nl-NL">
                <a:hlinkClick r:id="rId8" tooltip="Ampère"/>
              </a:rPr>
              <a:t>ampère</a:t>
            </a:r>
            <a:r>
              <a:rPr lang="en-US" altLang="nl-NL"/>
              <a:t>), dan is R in Ω (</a:t>
            </a:r>
            <a:r>
              <a:rPr lang="en-US" altLang="nl-NL">
                <a:hlinkClick r:id="rId9" tooltip="Ohm (eenheid)"/>
              </a:rPr>
              <a:t>ohm</a:t>
            </a:r>
            <a:r>
              <a:rPr lang="en-US" altLang="nl-NL"/>
              <a:t>) uitgedrukt.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nl-BE" altLang="nl-NL" sz="2800"/>
              <a:t>Specifieke weerstand, specifieke geleidbaarheid</a:t>
            </a:r>
            <a:endParaRPr lang="en-US" altLang="nl-NL" sz="2800"/>
          </a:p>
        </p:txBody>
      </p:sp>
      <p:sp>
        <p:nvSpPr>
          <p:cNvPr id="5125"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nl-NL"/>
          </a:p>
        </p:txBody>
      </p:sp>
      <p:graphicFrame>
        <p:nvGraphicFramePr>
          <p:cNvPr id="5124" name="Object 4"/>
          <p:cNvGraphicFramePr>
            <a:graphicFrameLocks noChangeAspect="1"/>
          </p:cNvGraphicFramePr>
          <p:nvPr/>
        </p:nvGraphicFramePr>
        <p:xfrm>
          <a:off x="3995738" y="2420938"/>
          <a:ext cx="1152525" cy="774700"/>
        </p:xfrm>
        <a:graphic>
          <a:graphicData uri="http://schemas.openxmlformats.org/presentationml/2006/ole">
            <mc:AlternateContent xmlns:mc="http://schemas.openxmlformats.org/markup-compatibility/2006">
              <mc:Choice xmlns:v="urn:schemas-microsoft-com:vml" Requires="v">
                <p:oleObj spid="_x0000_s5135" name="Equation" r:id="rId3" imgW="583947" imgH="393529" progId="Equation.3">
                  <p:embed/>
                </p:oleObj>
              </mc:Choice>
              <mc:Fallback>
                <p:oleObj name="Equation" r:id="rId3" imgW="583947" imgH="393529"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95738" y="2420938"/>
                        <a:ext cx="1152525" cy="774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5126" name="Picture 6" descr="scan0028"/>
          <p:cNvPicPr>
            <a:picLocks noChangeAspect="1" noChangeArrowheads="1"/>
          </p:cNvPicPr>
          <p:nvPr>
            <p:ph type="body" idx="1"/>
          </p:nvPr>
        </p:nvPicPr>
        <p:blipFill>
          <a:blip r:embed="rId5">
            <a:extLst>
              <a:ext uri="{28A0092B-C50C-407E-A947-70E740481C1C}">
                <a14:useLocalDpi xmlns:a14="http://schemas.microsoft.com/office/drawing/2010/main" val="0"/>
              </a:ext>
            </a:extLst>
          </a:blip>
          <a:srcRect/>
          <a:stretch>
            <a:fillRect/>
          </a:stretch>
        </p:blipFill>
        <p:spPr>
          <a:xfrm>
            <a:off x="611188" y="1628775"/>
            <a:ext cx="2908300" cy="16827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127" name="Text Box 7"/>
          <p:cNvSpPr txBox="1">
            <a:spLocks noChangeArrowheads="1"/>
          </p:cNvSpPr>
          <p:nvPr/>
        </p:nvSpPr>
        <p:spPr bwMode="auto">
          <a:xfrm>
            <a:off x="3832225" y="1936750"/>
            <a:ext cx="18351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nl-BE" altLang="nl-NL"/>
              <a:t>Wet van Pouillet</a:t>
            </a:r>
          </a:p>
          <a:p>
            <a:endParaRPr lang="en-US" altLang="nl-NL"/>
          </a:p>
        </p:txBody>
      </p:sp>
      <p:sp>
        <p:nvSpPr>
          <p:cNvPr id="5128" name="Text Box 8"/>
          <p:cNvSpPr txBox="1">
            <a:spLocks noChangeArrowheads="1"/>
          </p:cNvSpPr>
          <p:nvPr/>
        </p:nvSpPr>
        <p:spPr bwMode="auto">
          <a:xfrm>
            <a:off x="611188" y="3357563"/>
            <a:ext cx="7859712"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nl-BE" altLang="nl-NL"/>
              <a:t>R=weerstand</a:t>
            </a:r>
          </a:p>
          <a:p>
            <a:r>
              <a:rPr lang="nl-BE" altLang="nl-NL">
                <a:latin typeface="Symbol" panose="05050102010706020507" pitchFamily="18" charset="2"/>
              </a:rPr>
              <a:t>r</a:t>
            </a:r>
            <a:r>
              <a:rPr lang="nl-BE" altLang="nl-NL"/>
              <a:t>=specifieke weerstand (afhankelijk van de samenstelling van de oplossing)</a:t>
            </a:r>
          </a:p>
          <a:p>
            <a:r>
              <a:rPr lang="nl-BE" altLang="nl-NL"/>
              <a:t>l= afstand tussen de electrodes</a:t>
            </a:r>
          </a:p>
          <a:p>
            <a:r>
              <a:rPr lang="nl-BE" altLang="nl-NL"/>
              <a:t>A=oppervlakte van de electrodes</a:t>
            </a:r>
            <a:endParaRPr lang="en-US" altLang="nl-NL"/>
          </a:p>
        </p:txBody>
      </p:sp>
      <p:sp>
        <p:nvSpPr>
          <p:cNvPr id="5129" name="Rectangle 9"/>
          <p:cNvSpPr>
            <a:spLocks noChangeArrowheads="1"/>
          </p:cNvSpPr>
          <p:nvPr/>
        </p:nvSpPr>
        <p:spPr bwMode="auto">
          <a:xfrm>
            <a:off x="6156325" y="1916113"/>
            <a:ext cx="2628900"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nl-NL" altLang="nl-NL"/>
              <a:t>Eenheden: </a:t>
            </a:r>
          </a:p>
          <a:p>
            <a:r>
              <a:rPr lang="nl-NL" altLang="nl-NL"/>
              <a:t>[</a:t>
            </a:r>
            <a:r>
              <a:rPr lang="nl-NL" altLang="nl-NL" i="1"/>
              <a:t>R</a:t>
            </a:r>
            <a:r>
              <a:rPr lang="nl-NL" altLang="nl-NL"/>
              <a:t>]= </a:t>
            </a:r>
            <a:r>
              <a:rPr lang="fr-BE" altLang="nl-NL"/>
              <a:t>Ω</a:t>
            </a:r>
            <a:r>
              <a:rPr lang="nl-NL" altLang="nl-NL"/>
              <a:t> , [</a:t>
            </a:r>
            <a:r>
              <a:rPr lang="nl-NL" altLang="nl-NL" i="1"/>
              <a:t>A</a:t>
            </a:r>
            <a:r>
              <a:rPr lang="nl-NL" altLang="nl-NL"/>
              <a:t>]= cm2, [</a:t>
            </a:r>
            <a:r>
              <a:rPr lang="nl-NL" altLang="nl-NL" i="1"/>
              <a:t>l</a:t>
            </a:r>
            <a:r>
              <a:rPr lang="nl-NL" altLang="nl-NL"/>
              <a:t>]= cm en [</a:t>
            </a:r>
            <a:r>
              <a:rPr lang="fr-BE" altLang="nl-NL"/>
              <a:t>ρ</a:t>
            </a:r>
            <a:r>
              <a:rPr lang="nl-NL" altLang="nl-NL"/>
              <a:t>]= </a:t>
            </a:r>
            <a:r>
              <a:rPr lang="fr-BE" altLang="nl-NL"/>
              <a:t>Ω</a:t>
            </a:r>
            <a:r>
              <a:rPr lang="nl-NL" altLang="nl-NL"/>
              <a:t>.cm</a:t>
            </a:r>
          </a:p>
        </p:txBody>
      </p:sp>
      <p:sp>
        <p:nvSpPr>
          <p:cNvPr id="5131" name="Rectangle 11"/>
          <p:cNvSpPr>
            <a:spLocks noChangeArrowheads="1"/>
          </p:cNvSpPr>
          <p:nvPr/>
        </p:nvSpPr>
        <p:spPr bwMode="auto">
          <a:xfrm>
            <a:off x="250825" y="4900613"/>
            <a:ext cx="85693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indent="45720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r>
              <a:rPr lang="nl-NL" altLang="nl-NL" b="1">
                <a:ea typeface="Times New Roman" panose="02020603050405020304" pitchFamily="18" charset="0"/>
                <a:cs typeface="Arial" panose="020B0604020202020204" pitchFamily="34" charset="0"/>
              </a:rPr>
              <a:t>specifieke geleidbaarheid</a:t>
            </a:r>
            <a:r>
              <a:rPr lang="nl-NL" altLang="nl-NL" sz="1600">
                <a:ea typeface="Times New Roman" panose="02020603050405020304" pitchFamily="18" charset="0"/>
                <a:cs typeface="Arial" panose="020B0604020202020204" pitchFamily="34" charset="0"/>
              </a:rPr>
              <a:t> of </a:t>
            </a:r>
            <a:r>
              <a:rPr lang="nl-NL" altLang="nl-NL" sz="1600" b="1">
                <a:ea typeface="Times New Roman" panose="02020603050405020304" pitchFamily="18" charset="0"/>
                <a:cs typeface="Arial" panose="020B0604020202020204" pitchFamily="34" charset="0"/>
              </a:rPr>
              <a:t>Elektrolytische conductiviteit </a:t>
            </a:r>
            <a:r>
              <a:rPr lang="fr-BE" altLang="nl-NL" sz="1600" b="1">
                <a:ea typeface="Times New Roman" panose="02020603050405020304" pitchFamily="18" charset="0"/>
                <a:cs typeface="Arial" panose="020B0604020202020204" pitchFamily="34" charset="0"/>
                <a:sym typeface="Symbol" panose="05050102010706020507" pitchFamily="18" charset="2"/>
              </a:rPr>
              <a:t></a:t>
            </a:r>
            <a:endParaRPr lang="en-US" altLang="nl-NL" sz="1600" b="1">
              <a:ea typeface="Times New Roman" panose="02020603050405020304" pitchFamily="18" charset="0"/>
              <a:cs typeface="Arial" panose="020B0604020202020204" pitchFamily="34" charset="0"/>
              <a:sym typeface="Symbol" panose="05050102010706020507" pitchFamily="18" charset="2"/>
            </a:endParaRPr>
          </a:p>
        </p:txBody>
      </p:sp>
      <p:graphicFrame>
        <p:nvGraphicFramePr>
          <p:cNvPr id="5130" name="Object 10"/>
          <p:cNvGraphicFramePr>
            <a:graphicFrameLocks noChangeAspect="1"/>
          </p:cNvGraphicFramePr>
          <p:nvPr/>
        </p:nvGraphicFramePr>
        <p:xfrm>
          <a:off x="-960438" y="3448050"/>
          <a:ext cx="428625" cy="419100"/>
        </p:xfrm>
        <a:graphic>
          <a:graphicData uri="http://schemas.openxmlformats.org/presentationml/2006/ole">
            <mc:AlternateContent xmlns:mc="http://schemas.openxmlformats.org/markup-compatibility/2006">
              <mc:Choice xmlns:v="urn:schemas-microsoft-com:vml" Requires="v">
                <p:oleObj spid="_x0000_s5136" name="Equation" r:id="rId6" imgW="431613" imgH="418918" progId="Equation.3">
                  <p:embed/>
                </p:oleObj>
              </mc:Choice>
              <mc:Fallback>
                <p:oleObj name="Equation" r:id="rId6" imgW="431613" imgH="418918" progId="Equation.3">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60438" y="3448050"/>
                        <a:ext cx="428625"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32" name="Rectangle 12"/>
          <p:cNvSpPr>
            <a:spLocks noChangeArrowheads="1"/>
          </p:cNvSpPr>
          <p:nvPr/>
        </p:nvSpPr>
        <p:spPr bwMode="auto">
          <a:xfrm>
            <a:off x="-503238" y="3867150"/>
            <a:ext cx="9144001"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nl-NL" altLang="nl-NL"/>
          </a:p>
        </p:txBody>
      </p:sp>
      <p:sp>
        <p:nvSpPr>
          <p:cNvPr id="5134" name="Rectangle 14"/>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nl-NL"/>
          </a:p>
        </p:txBody>
      </p:sp>
      <p:graphicFrame>
        <p:nvGraphicFramePr>
          <p:cNvPr id="5133" name="Object 13"/>
          <p:cNvGraphicFramePr>
            <a:graphicFrameLocks noChangeAspect="1"/>
          </p:cNvGraphicFramePr>
          <p:nvPr/>
        </p:nvGraphicFramePr>
        <p:xfrm>
          <a:off x="2771775" y="5445125"/>
          <a:ext cx="1081088" cy="1057275"/>
        </p:xfrm>
        <a:graphic>
          <a:graphicData uri="http://schemas.openxmlformats.org/presentationml/2006/ole">
            <mc:AlternateContent xmlns:mc="http://schemas.openxmlformats.org/markup-compatibility/2006">
              <mc:Choice xmlns:v="urn:schemas-microsoft-com:vml" Requires="v">
                <p:oleObj spid="_x0000_s5137" name="Equation" r:id="rId8" imgW="431613" imgH="418918" progId="Equation.3">
                  <p:embed/>
                </p:oleObj>
              </mc:Choice>
              <mc:Fallback>
                <p:oleObj name="Equation" r:id="rId8" imgW="431613" imgH="418918" progId="Equation.3">
                  <p:embed/>
                  <p:pic>
                    <p:nvPicPr>
                      <p:cNvPr id="0" name="Object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71775" y="5445125"/>
                        <a:ext cx="1081088" cy="1057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4294967295"/>
          </p:nvPr>
        </p:nvSpPr>
        <p:spPr>
          <a:xfrm>
            <a:off x="323850" y="692150"/>
            <a:ext cx="8229600" cy="4525963"/>
          </a:xfrm>
        </p:spPr>
        <p:txBody>
          <a:bodyPr/>
          <a:lstStyle/>
          <a:p>
            <a:r>
              <a:rPr lang="nl-BE" altLang="nl-NL"/>
              <a:t>Specifieke conductiviteit</a:t>
            </a:r>
          </a:p>
          <a:p>
            <a:endParaRPr lang="en-US" altLang="nl-NL"/>
          </a:p>
        </p:txBody>
      </p:sp>
      <p:sp>
        <p:nvSpPr>
          <p:cNvPr id="6149"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nl-NL"/>
          </a:p>
        </p:txBody>
      </p:sp>
      <p:graphicFrame>
        <p:nvGraphicFramePr>
          <p:cNvPr id="6148" name="Object 4"/>
          <p:cNvGraphicFramePr>
            <a:graphicFrameLocks noChangeAspect="1"/>
          </p:cNvGraphicFramePr>
          <p:nvPr/>
        </p:nvGraphicFramePr>
        <p:xfrm>
          <a:off x="1476375" y="1341438"/>
          <a:ext cx="1296988" cy="871537"/>
        </p:xfrm>
        <a:graphic>
          <a:graphicData uri="http://schemas.openxmlformats.org/presentationml/2006/ole">
            <mc:AlternateContent xmlns:mc="http://schemas.openxmlformats.org/markup-compatibility/2006">
              <mc:Choice xmlns:v="urn:schemas-microsoft-com:vml" Requires="v">
                <p:oleObj spid="_x0000_s6159" name="Equation" r:id="rId3" imgW="583947" imgH="393529" progId="Equation.3">
                  <p:embed/>
                </p:oleObj>
              </mc:Choice>
              <mc:Fallback>
                <p:oleObj name="Equation" r:id="rId3" imgW="583947" imgH="393529"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6375" y="1341438"/>
                        <a:ext cx="1296988" cy="8715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51" name="Rectangle 7"/>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endParaRPr lang="nl-NL" altLang="nl-NL"/>
          </a:p>
        </p:txBody>
      </p:sp>
      <p:graphicFrame>
        <p:nvGraphicFramePr>
          <p:cNvPr id="6150" name="Object 6"/>
          <p:cNvGraphicFramePr>
            <a:graphicFrameLocks noChangeAspect="1"/>
          </p:cNvGraphicFramePr>
          <p:nvPr/>
        </p:nvGraphicFramePr>
        <p:xfrm>
          <a:off x="4859338" y="1412875"/>
          <a:ext cx="865187" cy="846138"/>
        </p:xfrm>
        <a:graphic>
          <a:graphicData uri="http://schemas.openxmlformats.org/presentationml/2006/ole">
            <mc:AlternateContent xmlns:mc="http://schemas.openxmlformats.org/markup-compatibility/2006">
              <mc:Choice xmlns:v="urn:schemas-microsoft-com:vml" Requires="v">
                <p:oleObj spid="_x0000_s6160" name="Equation" r:id="rId5" imgW="431613" imgH="418918" progId="Equation.3">
                  <p:embed/>
                </p:oleObj>
              </mc:Choice>
              <mc:Fallback>
                <p:oleObj name="Equation" r:id="rId5" imgW="431613" imgH="418918"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59338" y="1412875"/>
                        <a:ext cx="865187" cy="8461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53" name="Rectangle 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nl-NL"/>
          </a:p>
        </p:txBody>
      </p:sp>
      <p:graphicFrame>
        <p:nvGraphicFramePr>
          <p:cNvPr id="6152" name="Object 8"/>
          <p:cNvGraphicFramePr>
            <a:graphicFrameLocks noChangeAspect="1"/>
          </p:cNvGraphicFramePr>
          <p:nvPr/>
        </p:nvGraphicFramePr>
        <p:xfrm>
          <a:off x="1331913" y="2492375"/>
          <a:ext cx="1728787" cy="784225"/>
        </p:xfrm>
        <a:graphic>
          <a:graphicData uri="http://schemas.openxmlformats.org/presentationml/2006/ole">
            <mc:AlternateContent xmlns:mc="http://schemas.openxmlformats.org/markup-compatibility/2006">
              <mc:Choice xmlns:v="urn:schemas-microsoft-com:vml" Requires="v">
                <p:oleObj spid="_x0000_s6161" name="Equation" r:id="rId7" imgW="927100" imgH="419100" progId="Equation.3">
                  <p:embed/>
                </p:oleObj>
              </mc:Choice>
              <mc:Fallback>
                <p:oleObj name="Equation" r:id="rId7" imgW="927100" imgH="419100" progId="Equation.3">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31913" y="2492375"/>
                        <a:ext cx="1728787" cy="784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55" name="Rectangle 11"/>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nl-NL"/>
          </a:p>
        </p:txBody>
      </p:sp>
      <p:graphicFrame>
        <p:nvGraphicFramePr>
          <p:cNvPr id="6154" name="Object 10"/>
          <p:cNvGraphicFramePr>
            <a:graphicFrameLocks noChangeAspect="1"/>
          </p:cNvGraphicFramePr>
          <p:nvPr/>
        </p:nvGraphicFramePr>
        <p:xfrm>
          <a:off x="3059113" y="3789363"/>
          <a:ext cx="1871662" cy="814387"/>
        </p:xfrm>
        <a:graphic>
          <a:graphicData uri="http://schemas.openxmlformats.org/presentationml/2006/ole">
            <mc:AlternateContent xmlns:mc="http://schemas.openxmlformats.org/markup-compatibility/2006">
              <mc:Choice xmlns:v="urn:schemas-microsoft-com:vml" Requires="v">
                <p:oleObj spid="_x0000_s6162" name="Equation" r:id="rId9" imgW="965200" imgH="419100" progId="Equation.3">
                  <p:embed/>
                </p:oleObj>
              </mc:Choice>
              <mc:Fallback>
                <p:oleObj name="Equation" r:id="rId9" imgW="965200" imgH="419100" progId="Equation.3">
                  <p:embed/>
                  <p:pic>
                    <p:nvPicPr>
                      <p:cNvPr id="0"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59113" y="3789363"/>
                        <a:ext cx="1871662" cy="8143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57" name="Rectangle 13"/>
          <p:cNvSpPr>
            <a:spLocks noChangeArrowheads="1"/>
          </p:cNvSpPr>
          <p:nvPr/>
        </p:nvSpPr>
        <p:spPr bwMode="auto">
          <a:xfrm>
            <a:off x="0" y="32194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nl-NL"/>
          </a:p>
        </p:txBody>
      </p:sp>
      <p:sp>
        <p:nvSpPr>
          <p:cNvPr id="6158" name="Rectangle 14"/>
          <p:cNvSpPr>
            <a:spLocks noChangeArrowheads="1"/>
          </p:cNvSpPr>
          <p:nvPr/>
        </p:nvSpPr>
        <p:spPr bwMode="auto">
          <a:xfrm>
            <a:off x="1258888" y="5013325"/>
            <a:ext cx="59372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r>
              <a:rPr lang="nl-NL" altLang="nl-NL" b="1" i="1"/>
              <a:t>f =  l/A</a:t>
            </a:r>
            <a:r>
              <a:rPr lang="nl-NL" altLang="nl-NL" b="1"/>
              <a:t>, de meetcelconstante</a:t>
            </a:r>
            <a:r>
              <a:rPr lang="nl-NL" altLang="nl-NL"/>
              <a:t> en deze vindt men terug op iedere meetcel uit de conductometrie</a:t>
            </a:r>
            <a:r>
              <a:rPr lang="en-US" altLang="nl-NL"/>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nl-BE" altLang="nl-NL" sz="3200"/>
              <a:t>Factoren die de conductiviteit beïnvloeden</a:t>
            </a:r>
            <a:endParaRPr lang="en-US" altLang="nl-NL" sz="3200"/>
          </a:p>
        </p:txBody>
      </p:sp>
      <p:sp>
        <p:nvSpPr>
          <p:cNvPr id="7171" name="Rectangle 3"/>
          <p:cNvSpPr>
            <a:spLocks noGrp="1" noChangeArrowheads="1"/>
          </p:cNvSpPr>
          <p:nvPr>
            <p:ph type="body" idx="1"/>
          </p:nvPr>
        </p:nvSpPr>
        <p:spPr>
          <a:xfrm>
            <a:off x="457200" y="1600200"/>
            <a:ext cx="8362950" cy="5068888"/>
          </a:xfrm>
        </p:spPr>
        <p:txBody>
          <a:bodyPr/>
          <a:lstStyle/>
          <a:p>
            <a:pPr>
              <a:lnSpc>
                <a:spcPct val="80000"/>
              </a:lnSpc>
            </a:pPr>
            <a:r>
              <a:rPr lang="nl-NL" altLang="nl-NL" sz="1600" b="1"/>
              <a:t>Concentratie</a:t>
            </a:r>
            <a:endParaRPr lang="nl-NL" altLang="nl-NL" sz="1600"/>
          </a:p>
          <a:p>
            <a:pPr>
              <a:lnSpc>
                <a:spcPct val="80000"/>
              </a:lnSpc>
              <a:buFontTx/>
              <a:buNone/>
            </a:pPr>
            <a:r>
              <a:rPr lang="nl-NL" altLang="nl-NL" sz="1600"/>
              <a:t>	Als er meer natrium-ionen in een oplossing zijn (de concentratie is groter), dan zal het ladingtransport door natrium ook groter zijn. Voor verdunde oplossingen geldt een </a:t>
            </a:r>
            <a:r>
              <a:rPr lang="nl-NL" altLang="nl-NL" sz="1600">
                <a:hlinkClick r:id="rId2" tooltip="Lineair verband"/>
              </a:rPr>
              <a:t>lineair verband</a:t>
            </a:r>
            <a:r>
              <a:rPr lang="nl-NL" altLang="nl-NL" sz="1600"/>
              <a:t> tussen concentratie en geleidbaarheid. In geconcentreerde oplossingen hebben de ionen "last" van elkaar en is de toename in geleidbaarheid kleiner dan op grond van de concentratietoename verwacht mag worden.</a:t>
            </a:r>
            <a:endParaRPr lang="nl-NL" altLang="nl-NL" sz="1600" b="1"/>
          </a:p>
          <a:p>
            <a:pPr>
              <a:lnSpc>
                <a:spcPct val="80000"/>
              </a:lnSpc>
            </a:pPr>
            <a:r>
              <a:rPr lang="nl-NL" altLang="nl-NL" sz="1600" b="1"/>
              <a:t>Soort ion</a:t>
            </a:r>
            <a:endParaRPr lang="nl-NL" altLang="nl-NL" sz="1600"/>
          </a:p>
          <a:p>
            <a:pPr>
              <a:lnSpc>
                <a:spcPct val="80000"/>
              </a:lnSpc>
              <a:buFontTx/>
              <a:buNone/>
            </a:pPr>
            <a:r>
              <a:rPr lang="nl-NL" altLang="nl-NL" sz="1600"/>
              <a:t>	Het verplaatsen van ionen door een oplossing kost moeite. Kleine ionen zullen zich makkelijker verplaatsen dan grote ionen. Hierbij moet niet de </a:t>
            </a:r>
            <a:r>
              <a:rPr lang="nl-NL" altLang="nl-NL" sz="1600">
                <a:hlinkClick r:id="rId3" tooltip="Ionstraal"/>
              </a:rPr>
              <a:t>ionstraal</a:t>
            </a:r>
            <a:r>
              <a:rPr lang="nl-NL" altLang="nl-NL" sz="1600"/>
              <a:t> genomen worden zoals deze in zouten geldt, maar de effectieve (</a:t>
            </a:r>
            <a:r>
              <a:rPr lang="nl-NL" altLang="nl-NL" sz="1600">
                <a:hlinkClick r:id="rId4" tooltip="Hydratatie"/>
              </a:rPr>
              <a:t>gehydrateerde</a:t>
            </a:r>
            <a:r>
              <a:rPr lang="nl-NL" altLang="nl-NL" sz="1600"/>
              <a:t>) ionstraal. Binnen de </a:t>
            </a:r>
            <a:r>
              <a:rPr lang="nl-NL" altLang="nl-NL" sz="1600">
                <a:hlinkClick r:id="rId5" tooltip="Alkalimetaal"/>
              </a:rPr>
              <a:t>alkalimetalen</a:t>
            </a:r>
            <a:r>
              <a:rPr lang="nl-NL" altLang="nl-NL" sz="1600"/>
              <a:t> neemt de op zouten gebaseerde ionstraal toe van </a:t>
            </a:r>
            <a:r>
              <a:rPr lang="nl-NL" altLang="nl-NL" sz="1600">
                <a:hlinkClick r:id="rId6" tooltip="Lithium"/>
              </a:rPr>
              <a:t>lithium</a:t>
            </a:r>
            <a:r>
              <a:rPr lang="nl-NL" altLang="nl-NL" sz="1600"/>
              <a:t> naar </a:t>
            </a:r>
            <a:r>
              <a:rPr lang="nl-NL" altLang="nl-NL" sz="1600">
                <a:hlinkClick r:id="rId7" tooltip="Cesium"/>
              </a:rPr>
              <a:t>cesium</a:t>
            </a:r>
            <a:r>
              <a:rPr lang="nl-NL" altLang="nl-NL" sz="1600"/>
              <a:t>, terwijl de hydratatie aanzienlijk afneemt. De bijdrage aan de geleidbaarheid van lithium is dan ook kleiner dan die van cesium.</a:t>
            </a:r>
            <a:endParaRPr lang="nl-NL" altLang="nl-NL" sz="1600" b="1"/>
          </a:p>
          <a:p>
            <a:pPr>
              <a:lnSpc>
                <a:spcPct val="80000"/>
              </a:lnSpc>
            </a:pPr>
            <a:r>
              <a:rPr lang="nl-NL" altLang="nl-NL" sz="1600" b="1"/>
              <a:t>Temperatuur</a:t>
            </a:r>
            <a:endParaRPr lang="nl-NL" altLang="nl-NL" sz="1600"/>
          </a:p>
          <a:p>
            <a:pPr>
              <a:lnSpc>
                <a:spcPct val="80000"/>
              </a:lnSpc>
              <a:buFontTx/>
              <a:buNone/>
            </a:pPr>
            <a:r>
              <a:rPr lang="nl-NL" altLang="nl-NL" sz="1600"/>
              <a:t>	Bij het verplaatsen van ionen door een oplossing vormt de </a:t>
            </a:r>
            <a:r>
              <a:rPr lang="nl-NL" altLang="nl-NL" sz="1600">
                <a:hlinkClick r:id="rId8" tooltip="Viscositeit"/>
              </a:rPr>
              <a:t>viscositeit</a:t>
            </a:r>
            <a:r>
              <a:rPr lang="nl-NL" altLang="nl-NL" sz="1600"/>
              <a:t> van het oplosmiddel een sterke belemmering. Als de temperatuur stijgt worden de bindingen tussen watermoleculen minder sterk en daalt de viscositeit, de geleidbaarheid stijgt dan. Bij conductometrische bepalingen dient de temperatuur daarom zo constant mogelijk gehouden te worden.</a:t>
            </a:r>
          </a:p>
          <a:p>
            <a:pPr>
              <a:lnSpc>
                <a:spcPct val="80000"/>
              </a:lnSpc>
            </a:pPr>
            <a:r>
              <a:rPr lang="nl-BE" altLang="nl-NL" sz="1600" b="1"/>
              <a:t>Aard van het oplosmiddel</a:t>
            </a:r>
          </a:p>
          <a:p>
            <a:pPr>
              <a:lnSpc>
                <a:spcPct val="80000"/>
              </a:lnSpc>
              <a:buFontTx/>
              <a:buNone/>
            </a:pPr>
            <a:r>
              <a:rPr lang="nl-BE" altLang="nl-NL" sz="1600" b="1"/>
              <a:t>	</a:t>
            </a:r>
            <a:r>
              <a:rPr lang="nl-BE" altLang="nl-NL" sz="1600"/>
              <a:t>deze bepaalt de </a:t>
            </a:r>
            <a:r>
              <a:rPr lang="nl-BE" altLang="nl-NL" sz="1600" u="sng"/>
              <a:t>viscositiet</a:t>
            </a:r>
            <a:r>
              <a:rPr lang="nl-BE" altLang="nl-NL" sz="1600"/>
              <a:t> van de oplossing</a:t>
            </a:r>
          </a:p>
          <a:p>
            <a:pPr>
              <a:lnSpc>
                <a:spcPct val="80000"/>
              </a:lnSpc>
              <a:buFontTx/>
              <a:buNone/>
            </a:pPr>
            <a:r>
              <a:rPr lang="nl-NL" altLang="nl-NL" sz="1600"/>
              <a:t>	Toevoegen van glycerine doet de geleidbaarheid verminderen, toevoeging van methanol vermeerdert de geleidbaarheid.</a:t>
            </a:r>
            <a:endParaRPr lang="en-US" altLang="nl-NL" sz="16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6" name="Picture 4" descr="scan002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2349500"/>
            <a:ext cx="7705725" cy="251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7" name="Rectangle 5"/>
          <p:cNvSpPr>
            <a:spLocks noGrp="1" noChangeArrowheads="1"/>
          </p:cNvSpPr>
          <p:nvPr>
            <p:ph type="title"/>
          </p:nvPr>
        </p:nvSpPr>
        <p:spPr/>
        <p:txBody>
          <a:bodyPr/>
          <a:lstStyle/>
          <a:p>
            <a:r>
              <a:rPr lang="nl-BE" altLang="nl-NL" sz="3200"/>
              <a:t>Invloed van de temperatuur en concentratie van ionen in oplossing</a:t>
            </a:r>
            <a:endParaRPr lang="en-US" altLang="nl-NL" sz="32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0" y="274638"/>
            <a:ext cx="8229600" cy="1143000"/>
          </a:xfrm>
        </p:spPr>
        <p:txBody>
          <a:bodyPr/>
          <a:lstStyle/>
          <a:p>
            <a:r>
              <a:rPr lang="nl-BE" altLang="nl-NL"/>
              <a:t>Molaire geleidbaarheid</a:t>
            </a:r>
            <a:endParaRPr lang="en-US" altLang="nl-NL"/>
          </a:p>
        </p:txBody>
      </p:sp>
      <p:sp>
        <p:nvSpPr>
          <p:cNvPr id="13316" name="Rectangle 4"/>
          <p:cNvSpPr>
            <a:spLocks noChangeArrowheads="1"/>
          </p:cNvSpPr>
          <p:nvPr/>
        </p:nvSpPr>
        <p:spPr bwMode="auto">
          <a:xfrm>
            <a:off x="2268538" y="3141663"/>
            <a:ext cx="4449762" cy="1538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211071" anchor="ctr">
            <a:spAutoFit/>
          </a:bodyPr>
          <a:lstStyle/>
          <a:p>
            <a:pPr algn="ctr"/>
            <a:r>
              <a:rPr lang="en-US" altLang="nl-NL" sz="3000"/>
              <a:t> </a:t>
            </a:r>
            <a:r>
              <a:rPr lang="en-US" altLang="nl-NL"/>
              <a:t>                      </a:t>
            </a:r>
            <a:br>
              <a:rPr lang="en-US" altLang="nl-NL"/>
            </a:br>
            <a:r>
              <a:rPr lang="en-US" altLang="nl-NL" i="1"/>
              <a:t>Hierbij is de concentratie </a:t>
            </a:r>
            <a:r>
              <a:rPr lang="en-US" altLang="nl-NL" b="1" i="1"/>
              <a:t>c</a:t>
            </a:r>
            <a:r>
              <a:rPr lang="en-US" altLang="nl-NL" i="1"/>
              <a:t> uitgedrukt in </a:t>
            </a:r>
            <a:r>
              <a:rPr lang="en-US" altLang="nl-NL" b="1" i="1"/>
              <a:t>mol.m</a:t>
            </a:r>
            <a:r>
              <a:rPr lang="en-US" altLang="nl-NL" b="1" i="1" baseline="30000"/>
              <a:t>−3</a:t>
            </a:r>
            <a:r>
              <a:rPr lang="en-US" altLang="nl-NL" i="1"/>
              <a:t> en molaire geleidbaarheid </a:t>
            </a:r>
            <a:r>
              <a:rPr lang="en-US" altLang="nl-NL" b="1" i="1"/>
              <a:t>Λ</a:t>
            </a:r>
            <a:r>
              <a:rPr lang="en-US" altLang="nl-NL" i="1"/>
              <a:t> in </a:t>
            </a:r>
            <a:r>
              <a:rPr lang="en-US" altLang="nl-NL" b="1" i="1"/>
              <a:t>Ω</a:t>
            </a:r>
            <a:r>
              <a:rPr lang="en-US" altLang="nl-NL" b="1" i="1" baseline="30000"/>
              <a:t>−1</a:t>
            </a:r>
            <a:r>
              <a:rPr lang="en-US" altLang="nl-NL" b="1" i="1"/>
              <a:t>.m</a:t>
            </a:r>
            <a:r>
              <a:rPr lang="en-US" altLang="nl-NL" b="1" i="1" baseline="30000"/>
              <a:t>2</a:t>
            </a:r>
            <a:r>
              <a:rPr lang="en-US" altLang="nl-NL" b="1" i="1"/>
              <a:t>.mol</a:t>
            </a:r>
            <a:r>
              <a:rPr lang="en-US" altLang="nl-NL" b="1" i="1" baseline="30000"/>
              <a:t>−1</a:t>
            </a:r>
            <a:r>
              <a:rPr lang="en-US" altLang="nl-NL" i="1"/>
              <a:t>. </a:t>
            </a:r>
            <a:endParaRPr lang="en-US" altLang="nl-NL"/>
          </a:p>
        </p:txBody>
      </p:sp>
      <p:sp>
        <p:nvSpPr>
          <p:cNvPr id="13319" name="Rectangle 7"/>
          <p:cNvSpPr>
            <a:spLocks noChangeArrowheads="1"/>
          </p:cNvSpPr>
          <p:nvPr/>
        </p:nvSpPr>
        <p:spPr bwMode="auto">
          <a:xfrm>
            <a:off x="0" y="32337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nl-NL"/>
          </a:p>
        </p:txBody>
      </p:sp>
      <p:graphicFrame>
        <p:nvGraphicFramePr>
          <p:cNvPr id="13318" name="Object 6"/>
          <p:cNvGraphicFramePr>
            <a:graphicFrameLocks noChangeAspect="1"/>
          </p:cNvGraphicFramePr>
          <p:nvPr/>
        </p:nvGraphicFramePr>
        <p:xfrm>
          <a:off x="3851275" y="1773238"/>
          <a:ext cx="1081088" cy="984250"/>
        </p:xfrm>
        <a:graphic>
          <a:graphicData uri="http://schemas.openxmlformats.org/presentationml/2006/ole">
            <mc:AlternateContent xmlns:mc="http://schemas.openxmlformats.org/markup-compatibility/2006">
              <mc:Choice xmlns:v="urn:schemas-microsoft-com:vml" Requires="v">
                <p:oleObj spid="_x0000_s13320" name="Equation" r:id="rId3" imgW="431613" imgH="393529" progId="Equation.3">
                  <p:embed/>
                </p:oleObj>
              </mc:Choice>
              <mc:Fallback>
                <p:oleObj name="Equation" r:id="rId3" imgW="431613" imgH="393529"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1275" y="1773238"/>
                        <a:ext cx="1081088" cy="984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nl-BE" altLang="nl-NL" sz="3200"/>
              <a:t>Molaire geleidbaarheid </a:t>
            </a:r>
            <a:r>
              <a:rPr lang="nl-BE" altLang="nl-NL" sz="3200">
                <a:latin typeface="Symbol" panose="05050102010706020507" pitchFamily="18" charset="2"/>
              </a:rPr>
              <a:t>L</a:t>
            </a:r>
            <a:r>
              <a:rPr lang="nl-BE" altLang="nl-NL" sz="3200"/>
              <a:t>, molaire ionengeleidbaarheid </a:t>
            </a:r>
            <a:r>
              <a:rPr lang="nl-BE" altLang="nl-NL" sz="3200">
                <a:latin typeface="Symbol" panose="05050102010706020507" pitchFamily="18" charset="2"/>
              </a:rPr>
              <a:t>l</a:t>
            </a:r>
            <a:endParaRPr lang="en-US" altLang="nl-NL" sz="3200">
              <a:latin typeface="Symbol" panose="05050102010706020507" pitchFamily="18" charset="2"/>
            </a:endParaRPr>
          </a:p>
        </p:txBody>
      </p:sp>
      <p:sp>
        <p:nvSpPr>
          <p:cNvPr id="14339" name="Rectangle 3"/>
          <p:cNvSpPr>
            <a:spLocks noGrp="1" noChangeArrowheads="1"/>
          </p:cNvSpPr>
          <p:nvPr>
            <p:ph type="body" idx="1"/>
          </p:nvPr>
        </p:nvSpPr>
        <p:spPr/>
        <p:txBody>
          <a:bodyPr/>
          <a:lstStyle/>
          <a:p>
            <a:pPr>
              <a:lnSpc>
                <a:spcPct val="90000"/>
              </a:lnSpc>
            </a:pPr>
            <a:endParaRPr lang="en-US" altLang="nl-NL" sz="1800" i="1"/>
          </a:p>
          <a:p>
            <a:pPr>
              <a:lnSpc>
                <a:spcPct val="90000"/>
              </a:lnSpc>
            </a:pPr>
            <a:endParaRPr lang="en-US" altLang="nl-NL" sz="1800" i="1"/>
          </a:p>
          <a:p>
            <a:pPr>
              <a:lnSpc>
                <a:spcPct val="90000"/>
              </a:lnSpc>
            </a:pPr>
            <a:r>
              <a:rPr lang="nl-BE" altLang="nl-NL" sz="1800" i="1"/>
              <a:t>Molaire geleidbaarheid</a:t>
            </a:r>
            <a:endParaRPr lang="en-US" altLang="nl-NL" sz="1800" i="1"/>
          </a:p>
          <a:p>
            <a:pPr>
              <a:lnSpc>
                <a:spcPct val="90000"/>
              </a:lnSpc>
            </a:pPr>
            <a:endParaRPr lang="en-US" altLang="nl-NL" sz="1800" i="1"/>
          </a:p>
          <a:p>
            <a:pPr>
              <a:lnSpc>
                <a:spcPct val="90000"/>
              </a:lnSpc>
              <a:buFontTx/>
              <a:buNone/>
            </a:pPr>
            <a:r>
              <a:rPr lang="en-US" altLang="nl-NL" sz="1400" i="1"/>
              <a:t>	Hierbij is de concentratie </a:t>
            </a:r>
            <a:r>
              <a:rPr lang="en-US" altLang="nl-NL" sz="1400" b="1" i="1"/>
              <a:t>c</a:t>
            </a:r>
            <a:r>
              <a:rPr lang="en-US" altLang="nl-NL" sz="1400" i="1"/>
              <a:t> uitgedrukt in </a:t>
            </a:r>
            <a:r>
              <a:rPr lang="en-US" altLang="nl-NL" sz="1400" b="1" i="1"/>
              <a:t>mol.m</a:t>
            </a:r>
            <a:r>
              <a:rPr lang="en-US" altLang="nl-NL" sz="1400" b="1" i="1" baseline="30000"/>
              <a:t>−3</a:t>
            </a:r>
            <a:r>
              <a:rPr lang="en-US" altLang="nl-NL" sz="1400" i="1"/>
              <a:t> en molaire geleidbaarheid </a:t>
            </a:r>
            <a:r>
              <a:rPr lang="en-US" altLang="nl-NL" sz="1400" b="1" i="1"/>
              <a:t>Λ</a:t>
            </a:r>
            <a:r>
              <a:rPr lang="en-US" altLang="nl-NL" sz="1400" i="1"/>
              <a:t> in </a:t>
            </a:r>
            <a:r>
              <a:rPr lang="en-US" altLang="nl-NL" sz="1400" b="1" i="1"/>
              <a:t>Ω</a:t>
            </a:r>
            <a:r>
              <a:rPr lang="en-US" altLang="nl-NL" sz="1400" b="1" i="1" baseline="30000"/>
              <a:t>−1</a:t>
            </a:r>
            <a:r>
              <a:rPr lang="en-US" altLang="nl-NL" sz="1400" b="1" i="1"/>
              <a:t> .m</a:t>
            </a:r>
            <a:r>
              <a:rPr lang="en-US" altLang="nl-NL" sz="1400" b="1" i="1" baseline="30000"/>
              <a:t>2</a:t>
            </a:r>
            <a:r>
              <a:rPr lang="en-US" altLang="nl-NL" sz="1400" b="1" i="1"/>
              <a:t>. mol </a:t>
            </a:r>
            <a:r>
              <a:rPr lang="en-US" altLang="nl-NL" sz="1400" b="1" i="1" baseline="30000"/>
              <a:t>−1</a:t>
            </a:r>
            <a:r>
              <a:rPr lang="en-US" altLang="nl-NL" sz="1400" i="1"/>
              <a:t>.</a:t>
            </a:r>
            <a:r>
              <a:rPr lang="en-US" altLang="nl-NL"/>
              <a:t> </a:t>
            </a:r>
            <a:endParaRPr lang="en-US" altLang="nl-NL" sz="1800" i="1"/>
          </a:p>
          <a:p>
            <a:pPr>
              <a:lnSpc>
                <a:spcPct val="90000"/>
              </a:lnSpc>
            </a:pPr>
            <a:endParaRPr lang="en-US" altLang="nl-NL" sz="1800" i="1"/>
          </a:p>
          <a:p>
            <a:pPr>
              <a:lnSpc>
                <a:spcPct val="90000"/>
              </a:lnSpc>
            </a:pPr>
            <a:r>
              <a:rPr lang="en-US" altLang="nl-NL" sz="1800" i="1"/>
              <a:t>Een deel van de ladingstransport wordt veroorzaakt door de positieve ionen (kationen) en deels door de negatieve ionen (anionen). Dit heeft tot gevolg dat de molaire geleidbaarheid </a:t>
            </a:r>
            <a:r>
              <a:rPr lang="en-US" altLang="nl-NL" sz="1800" b="1" i="1"/>
              <a:t>Λ</a:t>
            </a:r>
            <a:r>
              <a:rPr lang="en-US" altLang="nl-NL" sz="1800" i="1"/>
              <a:t> opgesplitst kan worden in de bijdragen van de afzonderlijke ionen. Hiervoor moeten we de grootheid </a:t>
            </a:r>
            <a:r>
              <a:rPr lang="en-US" altLang="nl-NL" sz="1800" b="1" i="1"/>
              <a:t>molaire iongeleidbaarheid</a:t>
            </a:r>
            <a:r>
              <a:rPr lang="en-US" altLang="nl-NL" sz="1800" i="1"/>
              <a:t> (</a:t>
            </a:r>
            <a:r>
              <a:rPr lang="en-US" altLang="nl-NL" sz="1800" b="1" i="1"/>
              <a:t>λ</a:t>
            </a:r>
            <a:r>
              <a:rPr lang="en-US" altLang="nl-NL" sz="1800" i="1"/>
              <a:t>) invoeren.</a:t>
            </a:r>
            <a:r>
              <a:rPr lang="en-US" altLang="nl-NL" sz="1800"/>
              <a:t> </a:t>
            </a:r>
          </a:p>
        </p:txBody>
      </p:sp>
      <p:sp>
        <p:nvSpPr>
          <p:cNvPr id="14341"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nl-NL"/>
          </a:p>
        </p:txBody>
      </p:sp>
      <p:graphicFrame>
        <p:nvGraphicFramePr>
          <p:cNvPr id="14340" name="Object 4"/>
          <p:cNvGraphicFramePr>
            <a:graphicFrameLocks noChangeAspect="1"/>
          </p:cNvGraphicFramePr>
          <p:nvPr/>
        </p:nvGraphicFramePr>
        <p:xfrm>
          <a:off x="3924300" y="2060575"/>
          <a:ext cx="1081088" cy="984250"/>
        </p:xfrm>
        <a:graphic>
          <a:graphicData uri="http://schemas.openxmlformats.org/presentationml/2006/ole">
            <mc:AlternateContent xmlns:mc="http://schemas.openxmlformats.org/markup-compatibility/2006">
              <mc:Choice xmlns:v="urn:schemas-microsoft-com:vml" Requires="v">
                <p:oleObj spid="_x0000_s14344" name="Equation" r:id="rId3" imgW="431613" imgH="393529" progId="Equation.3">
                  <p:embed/>
                </p:oleObj>
              </mc:Choice>
              <mc:Fallback>
                <p:oleObj name="Equation" r:id="rId3" imgW="431613" imgH="393529"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24300" y="2060575"/>
                        <a:ext cx="1081088" cy="984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342" name="Rectangle 6"/>
          <p:cNvSpPr>
            <a:spLocks noChangeArrowheads="1"/>
          </p:cNvSpPr>
          <p:nvPr/>
        </p:nvSpPr>
        <p:spPr bwMode="auto">
          <a:xfrm>
            <a:off x="1042988" y="5157788"/>
            <a:ext cx="7731125" cy="1171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tIns="211071" anchor="ctr">
            <a:spAutoFit/>
          </a:bodyPr>
          <a:lstStyle/>
          <a:p>
            <a:r>
              <a:rPr lang="en-US" altLang="nl-NL" i="1"/>
              <a:t>Voorbeeld: de molaire geleidbaarheid van een NaCl-oplossing is als volgt te berekenen: </a:t>
            </a:r>
            <a:endParaRPr lang="en-US" altLang="nl-NL"/>
          </a:p>
          <a:p>
            <a:pPr algn="ctr" eaLnBrk="0" hangingPunct="0"/>
            <a:r>
              <a:rPr lang="en-US" altLang="nl-NL"/>
              <a:t>  </a:t>
            </a:r>
            <a:r>
              <a:rPr lang="en-US" altLang="nl-NL" sz="2400"/>
              <a:t> </a:t>
            </a:r>
            <a:r>
              <a:rPr lang="en-US" altLang="nl-NL"/>
              <a:t>                                                           </a:t>
            </a:r>
          </a:p>
        </p:txBody>
      </p:sp>
      <p:pic>
        <p:nvPicPr>
          <p:cNvPr id="14343" name="Picture 7" descr="molgel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08400" y="6092825"/>
            <a:ext cx="1905000" cy="3905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385" name="Group 121"/>
          <p:cNvGraphicFramePr>
            <a:graphicFrameLocks noGrp="1"/>
          </p:cNvGraphicFramePr>
          <p:nvPr/>
        </p:nvGraphicFramePr>
        <p:xfrm>
          <a:off x="1331913" y="1125538"/>
          <a:ext cx="6335712" cy="5399087"/>
        </p:xfrm>
        <a:graphic>
          <a:graphicData uri="http://schemas.openxmlformats.org/drawingml/2006/table">
            <a:tbl>
              <a:tblPr/>
              <a:tblGrid>
                <a:gridCol w="1466850"/>
                <a:gridCol w="1497012"/>
                <a:gridCol w="2089150"/>
                <a:gridCol w="1282700"/>
              </a:tblGrid>
              <a:tr h="366713">
                <a:tc gridSpan="2">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Kationen</a:t>
                      </a:r>
                    </a:p>
                  </a:txBody>
                  <a:tcPr anchor="ctr" horzOverflow="overflow">
                    <a:lnL cap="flat">
                      <a:noFill/>
                    </a:lnL>
                    <a:lnR>
                      <a:noFill/>
                    </a:lnR>
                    <a:lnT cap="flat">
                      <a:noFill/>
                    </a:lnT>
                    <a:lnB>
                      <a:noFill/>
                    </a:lnB>
                    <a:lnTlToBr>
                      <a:noFill/>
                    </a:lnTlToBr>
                    <a:lnBlToTr>
                      <a:noFill/>
                    </a:lnBlToTr>
                    <a:noFill/>
                  </a:tcPr>
                </a:tc>
                <a:tc hMerge="1">
                  <a:txBody>
                    <a:bodyPr/>
                    <a:lstStyle/>
                    <a:p>
                      <a:endParaRPr lang="nl-NL"/>
                    </a:p>
                  </a:txBody>
                  <a:tcPr/>
                </a:tc>
                <a:tc gridSpan="2">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Anionen</a:t>
                      </a:r>
                    </a:p>
                  </a:txBody>
                  <a:tcPr anchor="ctr" horzOverflow="overflow">
                    <a:lnL>
                      <a:noFill/>
                    </a:lnL>
                    <a:lnR cap="flat">
                      <a:noFill/>
                    </a:lnR>
                    <a:lnT cap="flat">
                      <a:noFill/>
                    </a:lnT>
                    <a:lnB>
                      <a:noFill/>
                    </a:lnB>
                    <a:lnTlToBr>
                      <a:noFill/>
                    </a:lnTlToBr>
                    <a:lnBlToTr>
                      <a:noFill/>
                    </a:lnBlToTr>
                    <a:noFill/>
                  </a:tcPr>
                </a:tc>
                <a:tc hMerge="1">
                  <a:txBody>
                    <a:bodyPr/>
                    <a:lstStyle/>
                    <a:p>
                      <a:endParaRPr lang="nl-NL"/>
                    </a:p>
                  </a:txBody>
                  <a:tcPr/>
                </a:tc>
              </a:tr>
              <a:tr h="268288">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H</a:t>
                      </a:r>
                      <a:r>
                        <a:rPr kumimoji="0" lang="en-US" altLang="nl-NL" sz="1800" b="0" i="0" u="none" strike="noStrike" cap="none" normalizeH="0" baseline="30000" smtClean="0">
                          <a:ln>
                            <a:noFill/>
                          </a:ln>
                          <a:solidFill>
                            <a:schemeClr val="tx1"/>
                          </a:solidFill>
                          <a:effectLst/>
                          <a:latin typeface="Arial" panose="020B0604020202020204" pitchFamily="34" charset="0"/>
                        </a:rPr>
                        <a:t>+</a:t>
                      </a:r>
                      <a:endParaRPr kumimoji="0" lang="en-US" altLang="nl-NL" sz="1800" b="0" i="0" u="none" strike="noStrike" cap="none" normalizeH="0" baseline="0" smtClean="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34,982</a:t>
                      </a: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OH</a:t>
                      </a:r>
                      <a:r>
                        <a:rPr kumimoji="0" lang="en-US" altLang="nl-NL" sz="1800" b="0" i="0" u="none" strike="noStrike" cap="none" normalizeH="0" baseline="30000" smtClean="0">
                          <a:ln>
                            <a:noFill/>
                          </a:ln>
                          <a:solidFill>
                            <a:schemeClr val="tx1"/>
                          </a:solidFill>
                          <a:effectLst/>
                          <a:latin typeface="Arial" panose="020B0604020202020204" pitchFamily="34" charset="0"/>
                        </a:rPr>
                        <a:t>-</a:t>
                      </a:r>
                      <a:endParaRPr kumimoji="0" lang="en-US" altLang="nl-NL" sz="1800" b="0" i="0" u="none" strike="noStrike" cap="none" normalizeH="0" baseline="0" smtClean="0">
                        <a:ln>
                          <a:noFill/>
                        </a:ln>
                        <a:solidFill>
                          <a:schemeClr val="tx1"/>
                        </a:solidFill>
                        <a:effectLst/>
                        <a:latin typeface="Arial" panose="020B0604020202020204" pitchFamily="34" charset="0"/>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19,80</a:t>
                      </a:r>
                    </a:p>
                  </a:txBody>
                  <a:tcPr anchor="ctr" horzOverflow="overflow">
                    <a:lnL>
                      <a:noFill/>
                    </a:lnL>
                    <a:lnR cap="flat">
                      <a:noFill/>
                    </a:lnR>
                    <a:lnT>
                      <a:noFill/>
                    </a:lnT>
                    <a:lnB>
                      <a:noFill/>
                    </a:lnB>
                    <a:lnTlToBr>
                      <a:noFill/>
                    </a:lnTlToBr>
                    <a:lnBlToTr>
                      <a:noFill/>
                    </a:lnBlToTr>
                    <a:noFill/>
                  </a:tcPr>
                </a:tc>
              </a:tr>
              <a:tr h="366713">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Li</a:t>
                      </a:r>
                      <a:r>
                        <a:rPr kumimoji="0" lang="en-US" altLang="nl-NL" sz="1800" b="0" i="0" u="none" strike="noStrike" cap="none" normalizeH="0" baseline="30000" smtClean="0">
                          <a:ln>
                            <a:noFill/>
                          </a:ln>
                          <a:solidFill>
                            <a:schemeClr val="tx1"/>
                          </a:solidFill>
                          <a:effectLst/>
                          <a:latin typeface="Arial" panose="020B0604020202020204" pitchFamily="34" charset="0"/>
                        </a:rPr>
                        <a:t>+</a:t>
                      </a:r>
                      <a:endParaRPr kumimoji="0" lang="en-US" altLang="nl-NL" sz="1800" b="0" i="0" u="none" strike="noStrike" cap="none" normalizeH="0" baseline="0" smtClean="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3,869</a:t>
                      </a: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F</a:t>
                      </a:r>
                      <a:r>
                        <a:rPr kumimoji="0" lang="en-US" altLang="nl-NL" sz="1800" b="0" i="0" u="none" strike="noStrike" cap="none" normalizeH="0" baseline="30000" smtClean="0">
                          <a:ln>
                            <a:noFill/>
                          </a:ln>
                          <a:solidFill>
                            <a:schemeClr val="tx1"/>
                          </a:solidFill>
                          <a:effectLst/>
                          <a:latin typeface="Arial" panose="020B0604020202020204" pitchFamily="34" charset="0"/>
                        </a:rPr>
                        <a:t>-</a:t>
                      </a:r>
                      <a:endParaRPr kumimoji="0" lang="en-US" altLang="nl-NL" sz="1800" b="0" i="0" u="none" strike="noStrike" cap="none" normalizeH="0" baseline="0" smtClean="0">
                        <a:ln>
                          <a:noFill/>
                        </a:ln>
                        <a:solidFill>
                          <a:schemeClr val="tx1"/>
                        </a:solidFill>
                        <a:effectLst/>
                        <a:latin typeface="Arial" panose="020B0604020202020204" pitchFamily="34" charset="0"/>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5,54</a:t>
                      </a:r>
                    </a:p>
                  </a:txBody>
                  <a:tcPr anchor="ctr" horzOverflow="overflow">
                    <a:lnL>
                      <a:noFill/>
                    </a:lnL>
                    <a:lnR cap="flat">
                      <a:noFill/>
                    </a:lnR>
                    <a:lnT>
                      <a:noFill/>
                    </a:lnT>
                    <a:lnB>
                      <a:noFill/>
                    </a:lnB>
                    <a:lnTlToBr>
                      <a:noFill/>
                    </a:lnTlToBr>
                    <a:lnBlToTr>
                      <a:noFill/>
                    </a:lnBlToTr>
                    <a:noFill/>
                  </a:tcPr>
                </a:tc>
              </a:tr>
              <a:tr h="26670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Na</a:t>
                      </a:r>
                      <a:r>
                        <a:rPr kumimoji="0" lang="en-US" altLang="nl-NL" sz="1800" b="0" i="0" u="none" strike="noStrike" cap="none" normalizeH="0" baseline="30000" smtClean="0">
                          <a:ln>
                            <a:noFill/>
                          </a:ln>
                          <a:solidFill>
                            <a:schemeClr val="tx1"/>
                          </a:solidFill>
                          <a:effectLst/>
                          <a:latin typeface="Arial" panose="020B0604020202020204" pitchFamily="34" charset="0"/>
                        </a:rPr>
                        <a:t>+</a:t>
                      </a:r>
                      <a:endParaRPr kumimoji="0" lang="en-US" altLang="nl-NL" sz="1800" b="0" i="0" u="none" strike="noStrike" cap="none" normalizeH="0" baseline="0" smtClean="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5,011</a:t>
                      </a: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Cl</a:t>
                      </a:r>
                      <a:r>
                        <a:rPr kumimoji="0" lang="en-US" altLang="nl-NL" sz="1800" b="0" i="0" u="none" strike="noStrike" cap="none" normalizeH="0" baseline="30000" smtClean="0">
                          <a:ln>
                            <a:noFill/>
                          </a:ln>
                          <a:solidFill>
                            <a:schemeClr val="tx1"/>
                          </a:solidFill>
                          <a:effectLst/>
                          <a:latin typeface="Arial" panose="020B0604020202020204" pitchFamily="34" charset="0"/>
                        </a:rPr>
                        <a:t>-</a:t>
                      </a:r>
                      <a:endParaRPr kumimoji="0" lang="en-US" altLang="nl-NL" sz="1800" b="0" i="0" u="none" strike="noStrike" cap="none" normalizeH="0" baseline="0" smtClean="0">
                        <a:ln>
                          <a:noFill/>
                        </a:ln>
                        <a:solidFill>
                          <a:schemeClr val="tx1"/>
                        </a:solidFill>
                        <a:effectLst/>
                        <a:latin typeface="Arial" panose="020B0604020202020204" pitchFamily="34" charset="0"/>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7,634</a:t>
                      </a:r>
                    </a:p>
                  </a:txBody>
                  <a:tcPr anchor="ctr" horzOverflow="overflow">
                    <a:lnL>
                      <a:noFill/>
                    </a:lnL>
                    <a:lnR cap="flat">
                      <a:noFill/>
                    </a:lnR>
                    <a:lnT>
                      <a:noFill/>
                    </a:lnT>
                    <a:lnB>
                      <a:noFill/>
                    </a:lnB>
                    <a:lnTlToBr>
                      <a:noFill/>
                    </a:lnTlToBr>
                    <a:lnBlToTr>
                      <a:noFill/>
                    </a:lnBlToTr>
                    <a:noFill/>
                  </a:tcPr>
                </a:tc>
              </a:tr>
              <a:tr h="366713">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K</a:t>
                      </a:r>
                      <a:r>
                        <a:rPr kumimoji="0" lang="en-US" altLang="nl-NL" sz="1800" b="0" i="0" u="none" strike="noStrike" cap="none" normalizeH="0" baseline="30000" smtClean="0">
                          <a:ln>
                            <a:noFill/>
                          </a:ln>
                          <a:solidFill>
                            <a:schemeClr val="tx1"/>
                          </a:solidFill>
                          <a:effectLst/>
                          <a:latin typeface="Arial" panose="020B0604020202020204" pitchFamily="34" charset="0"/>
                        </a:rPr>
                        <a:t>+</a:t>
                      </a:r>
                      <a:endParaRPr kumimoji="0" lang="en-US" altLang="nl-NL" sz="1800" b="0" i="0" u="none" strike="noStrike" cap="none" normalizeH="0" baseline="0" smtClean="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7,352</a:t>
                      </a: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Br</a:t>
                      </a:r>
                      <a:r>
                        <a:rPr kumimoji="0" lang="en-US" altLang="nl-NL" sz="1800" b="0" i="0" u="none" strike="noStrike" cap="none" normalizeH="0" baseline="30000" smtClean="0">
                          <a:ln>
                            <a:noFill/>
                          </a:ln>
                          <a:solidFill>
                            <a:schemeClr val="tx1"/>
                          </a:solidFill>
                          <a:effectLst/>
                          <a:latin typeface="Arial" panose="020B0604020202020204" pitchFamily="34" charset="0"/>
                        </a:rPr>
                        <a:t>-</a:t>
                      </a:r>
                      <a:endParaRPr kumimoji="0" lang="en-US" altLang="nl-NL" sz="1800" b="0" i="0" u="none" strike="noStrike" cap="none" normalizeH="0" baseline="0" smtClean="0">
                        <a:ln>
                          <a:noFill/>
                        </a:ln>
                        <a:solidFill>
                          <a:schemeClr val="tx1"/>
                        </a:solidFill>
                        <a:effectLst/>
                        <a:latin typeface="Arial" panose="020B0604020202020204" pitchFamily="34" charset="0"/>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7,84</a:t>
                      </a:r>
                    </a:p>
                  </a:txBody>
                  <a:tcPr anchor="ctr" horzOverflow="overflow">
                    <a:lnL>
                      <a:noFill/>
                    </a:lnL>
                    <a:lnR cap="flat">
                      <a:noFill/>
                    </a:lnR>
                    <a:lnT>
                      <a:noFill/>
                    </a:lnT>
                    <a:lnB>
                      <a:noFill/>
                    </a:lnB>
                    <a:lnTlToBr>
                      <a:noFill/>
                    </a:lnTlToBr>
                    <a:lnBlToTr>
                      <a:noFill/>
                    </a:lnBlToTr>
                    <a:noFill/>
                  </a:tcPr>
                </a:tc>
              </a:tr>
              <a:tr h="268288">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NH</a:t>
                      </a:r>
                      <a:r>
                        <a:rPr kumimoji="0" lang="en-US" altLang="nl-NL" sz="1800" b="0" i="0" u="none" strike="noStrike" cap="none" normalizeH="0" baseline="-30000" smtClean="0">
                          <a:ln>
                            <a:noFill/>
                          </a:ln>
                          <a:solidFill>
                            <a:schemeClr val="tx1"/>
                          </a:solidFill>
                          <a:effectLst/>
                          <a:latin typeface="Arial" panose="020B0604020202020204" pitchFamily="34" charset="0"/>
                        </a:rPr>
                        <a:t>4</a:t>
                      </a:r>
                      <a:r>
                        <a:rPr kumimoji="0" lang="en-US" altLang="nl-NL" sz="1800" b="0" i="0" u="none" strike="noStrike" cap="none" normalizeH="0" baseline="0" smtClean="0">
                          <a:ln>
                            <a:noFill/>
                          </a:ln>
                          <a:solidFill>
                            <a:schemeClr val="tx1"/>
                          </a:solidFill>
                          <a:effectLst/>
                          <a:latin typeface="Arial" panose="020B0604020202020204" pitchFamily="34" charset="0"/>
                        </a:rPr>
                        <a:t> </a:t>
                      </a:r>
                      <a:r>
                        <a:rPr kumimoji="0" lang="en-US" altLang="nl-NL" sz="1800" b="0" i="0" u="none" strike="noStrike" cap="none" normalizeH="0" baseline="30000" smtClean="0">
                          <a:ln>
                            <a:noFill/>
                          </a:ln>
                          <a:solidFill>
                            <a:schemeClr val="tx1"/>
                          </a:solidFill>
                          <a:effectLst/>
                          <a:latin typeface="Arial" panose="020B0604020202020204" pitchFamily="34" charset="0"/>
                        </a:rPr>
                        <a:t>+</a:t>
                      </a:r>
                      <a:r>
                        <a:rPr kumimoji="0" lang="en-US" altLang="nl-NL" sz="1800" b="0" i="0" u="none" strike="noStrike" cap="none" normalizeH="0" baseline="0" smtClean="0">
                          <a:ln>
                            <a:noFill/>
                          </a:ln>
                          <a:solidFill>
                            <a:schemeClr val="tx1"/>
                          </a:solidFill>
                          <a:effectLst/>
                          <a:latin typeface="Arial" panose="020B0604020202020204" pitchFamily="34" charset="0"/>
                        </a:rPr>
                        <a:t> </a:t>
                      </a: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7,34</a:t>
                      </a: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I</a:t>
                      </a:r>
                      <a:r>
                        <a:rPr kumimoji="0" lang="en-US" altLang="nl-NL" sz="1800" b="0" i="0" u="none" strike="noStrike" cap="none" normalizeH="0" baseline="30000" smtClean="0">
                          <a:ln>
                            <a:noFill/>
                          </a:ln>
                          <a:solidFill>
                            <a:schemeClr val="tx1"/>
                          </a:solidFill>
                          <a:effectLst/>
                          <a:latin typeface="Arial" panose="020B0604020202020204" pitchFamily="34" charset="0"/>
                        </a:rPr>
                        <a:t>-</a:t>
                      </a:r>
                      <a:endParaRPr kumimoji="0" lang="en-US" altLang="nl-NL" sz="1800" b="0" i="0" u="none" strike="noStrike" cap="none" normalizeH="0" baseline="0" smtClean="0">
                        <a:ln>
                          <a:noFill/>
                        </a:ln>
                        <a:solidFill>
                          <a:schemeClr val="tx1"/>
                        </a:solidFill>
                        <a:effectLst/>
                        <a:latin typeface="Arial" panose="020B0604020202020204" pitchFamily="34" charset="0"/>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7,68</a:t>
                      </a:r>
                    </a:p>
                  </a:txBody>
                  <a:tcPr anchor="ctr" horzOverflow="overflow">
                    <a:lnL>
                      <a:noFill/>
                    </a:lnL>
                    <a:lnR cap="flat">
                      <a:noFill/>
                    </a:lnR>
                    <a:lnT>
                      <a:noFill/>
                    </a:lnT>
                    <a:lnB>
                      <a:noFill/>
                    </a:lnB>
                    <a:lnTlToBr>
                      <a:noFill/>
                    </a:lnTlToBr>
                    <a:lnBlToTr>
                      <a:noFill/>
                    </a:lnBlToTr>
                    <a:noFill/>
                  </a:tcPr>
                </a:tc>
              </a:tr>
              <a:tr h="366713">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Ag</a:t>
                      </a:r>
                      <a:r>
                        <a:rPr kumimoji="0" lang="en-US" altLang="nl-NL" sz="1800" b="0" i="0" u="none" strike="noStrike" cap="none" normalizeH="0" baseline="30000" smtClean="0">
                          <a:ln>
                            <a:noFill/>
                          </a:ln>
                          <a:solidFill>
                            <a:schemeClr val="tx1"/>
                          </a:solidFill>
                          <a:effectLst/>
                          <a:latin typeface="Arial" panose="020B0604020202020204" pitchFamily="34" charset="0"/>
                        </a:rPr>
                        <a:t>+</a:t>
                      </a:r>
                      <a:endParaRPr kumimoji="0" lang="en-US" altLang="nl-NL" sz="1800" b="0" i="0" u="none" strike="noStrike" cap="none" normalizeH="0" baseline="0" smtClean="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6,192</a:t>
                      </a: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NO</a:t>
                      </a:r>
                      <a:r>
                        <a:rPr kumimoji="0" lang="en-US" altLang="nl-NL" sz="1800" b="0" i="0" u="none" strike="noStrike" cap="none" normalizeH="0" baseline="-25000" smtClean="0">
                          <a:ln>
                            <a:noFill/>
                          </a:ln>
                          <a:solidFill>
                            <a:schemeClr val="tx1"/>
                          </a:solidFill>
                          <a:effectLst/>
                          <a:latin typeface="Arial" panose="020B0604020202020204" pitchFamily="34" charset="0"/>
                        </a:rPr>
                        <a:t>3</a:t>
                      </a:r>
                      <a:r>
                        <a:rPr kumimoji="0" lang="en-US" altLang="nl-NL" sz="1800" b="0" i="0" u="none" strike="noStrike" cap="none" normalizeH="0" baseline="30000" smtClean="0">
                          <a:ln>
                            <a:noFill/>
                          </a:ln>
                          <a:solidFill>
                            <a:schemeClr val="tx1"/>
                          </a:solidFill>
                          <a:effectLst/>
                          <a:latin typeface="Arial" panose="020B0604020202020204" pitchFamily="34" charset="0"/>
                        </a:rPr>
                        <a:t>-</a:t>
                      </a:r>
                      <a:endParaRPr kumimoji="0" lang="en-US" altLang="nl-NL" sz="1800" b="0" i="0" u="none" strike="noStrike" cap="none" normalizeH="0" baseline="0" smtClean="0">
                        <a:ln>
                          <a:noFill/>
                        </a:ln>
                        <a:solidFill>
                          <a:schemeClr val="tx1"/>
                        </a:solidFill>
                        <a:effectLst/>
                        <a:latin typeface="Arial" panose="020B0604020202020204" pitchFamily="34" charset="0"/>
                      </a:endParaRP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7,144</a:t>
                      </a:r>
                    </a:p>
                  </a:txBody>
                  <a:tcPr anchor="ctr" horzOverflow="overflow">
                    <a:lnL>
                      <a:noFill/>
                    </a:lnL>
                    <a:lnR cap="flat">
                      <a:noFill/>
                    </a:lnR>
                    <a:lnT>
                      <a:noFill/>
                    </a:lnT>
                    <a:lnB>
                      <a:noFill/>
                    </a:lnB>
                    <a:lnTlToBr>
                      <a:noFill/>
                    </a:lnTlToBr>
                    <a:lnBlToTr>
                      <a:noFill/>
                    </a:lnBlToTr>
                    <a:noFill/>
                  </a:tcPr>
                </a:tc>
              </a:tr>
              <a:tr h="26670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½Mg</a:t>
                      </a:r>
                      <a:r>
                        <a:rPr kumimoji="0" lang="en-US" altLang="nl-NL" sz="1800" b="0" i="0" u="none" strike="noStrike" cap="none" normalizeH="0" baseline="30000" smtClean="0">
                          <a:ln>
                            <a:noFill/>
                          </a:ln>
                          <a:solidFill>
                            <a:schemeClr val="tx1"/>
                          </a:solidFill>
                          <a:effectLst/>
                          <a:latin typeface="Arial" panose="020B0604020202020204" pitchFamily="34" charset="0"/>
                        </a:rPr>
                        <a:t>2+</a:t>
                      </a:r>
                      <a:endParaRPr kumimoji="0" lang="en-US" altLang="nl-NL" sz="1800" b="0" i="0" u="none" strike="noStrike" cap="none" normalizeH="0" baseline="0" smtClean="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5,306</a:t>
                      </a: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½SO</a:t>
                      </a:r>
                      <a:r>
                        <a:rPr kumimoji="0" lang="en-US" altLang="nl-NL" sz="1800" b="0" i="0" u="none" strike="noStrike" cap="none" normalizeH="0" baseline="-30000" smtClean="0">
                          <a:ln>
                            <a:noFill/>
                          </a:ln>
                          <a:solidFill>
                            <a:schemeClr val="tx1"/>
                          </a:solidFill>
                          <a:effectLst/>
                          <a:latin typeface="Arial" panose="020B0604020202020204" pitchFamily="34" charset="0"/>
                        </a:rPr>
                        <a:t>4</a:t>
                      </a:r>
                      <a:r>
                        <a:rPr kumimoji="0" lang="en-US" altLang="nl-NL" sz="1800" b="0" i="0" u="none" strike="noStrike" cap="none" normalizeH="0" baseline="0" smtClean="0">
                          <a:ln>
                            <a:noFill/>
                          </a:ln>
                          <a:solidFill>
                            <a:schemeClr val="tx1"/>
                          </a:solidFill>
                          <a:effectLst/>
                          <a:latin typeface="Arial" panose="020B0604020202020204" pitchFamily="34" charset="0"/>
                        </a:rPr>
                        <a:t> </a:t>
                      </a:r>
                      <a:r>
                        <a:rPr kumimoji="0" lang="en-US" altLang="nl-NL" sz="1800" b="0" i="0" u="none" strike="noStrike" cap="none" normalizeH="0" baseline="30000" smtClean="0">
                          <a:ln>
                            <a:noFill/>
                          </a:ln>
                          <a:solidFill>
                            <a:schemeClr val="tx1"/>
                          </a:solidFill>
                          <a:effectLst/>
                          <a:latin typeface="Arial" panose="020B0604020202020204" pitchFamily="34" charset="0"/>
                        </a:rPr>
                        <a:t>2-</a:t>
                      </a:r>
                      <a:r>
                        <a:rPr kumimoji="0" lang="en-US" altLang="nl-NL" sz="1800" b="0" i="0" u="none" strike="noStrike" cap="none" normalizeH="0" baseline="0" smtClean="0">
                          <a:ln>
                            <a:noFill/>
                          </a:ln>
                          <a:solidFill>
                            <a:schemeClr val="tx1"/>
                          </a:solidFill>
                          <a:effectLst/>
                          <a:latin typeface="Arial" panose="020B0604020202020204" pitchFamily="34" charset="0"/>
                        </a:rPr>
                        <a:t> </a:t>
                      </a: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7,98</a:t>
                      </a:r>
                    </a:p>
                  </a:txBody>
                  <a:tcPr anchor="ctr" horzOverflow="overflow">
                    <a:lnL>
                      <a:noFill/>
                    </a:lnL>
                    <a:lnR cap="flat">
                      <a:noFill/>
                    </a:lnR>
                    <a:lnT>
                      <a:noFill/>
                    </a:lnT>
                    <a:lnB>
                      <a:noFill/>
                    </a:lnB>
                    <a:lnTlToBr>
                      <a:noFill/>
                    </a:lnTlToBr>
                    <a:lnBlToTr>
                      <a:noFill/>
                    </a:lnBlToTr>
                    <a:noFill/>
                  </a:tcPr>
                </a:tc>
              </a:tr>
              <a:tr h="366713">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½Ca</a:t>
                      </a:r>
                      <a:r>
                        <a:rPr kumimoji="0" lang="en-US" altLang="nl-NL" sz="1800" b="0" i="0" u="none" strike="noStrike" cap="none" normalizeH="0" baseline="30000" smtClean="0">
                          <a:ln>
                            <a:noFill/>
                          </a:ln>
                          <a:solidFill>
                            <a:schemeClr val="tx1"/>
                          </a:solidFill>
                          <a:effectLst/>
                          <a:latin typeface="Arial" panose="020B0604020202020204" pitchFamily="34" charset="0"/>
                        </a:rPr>
                        <a:t>2+</a:t>
                      </a:r>
                      <a:endParaRPr kumimoji="0" lang="en-US" altLang="nl-NL" sz="1800" b="0" i="0" u="none" strike="noStrike" cap="none" normalizeH="0" baseline="0" smtClean="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5,950</a:t>
                      </a: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ClO</a:t>
                      </a:r>
                      <a:r>
                        <a:rPr kumimoji="0" lang="en-US" altLang="nl-NL" sz="1800" b="0" i="0" u="none" strike="noStrike" cap="none" normalizeH="0" baseline="-30000" smtClean="0">
                          <a:ln>
                            <a:noFill/>
                          </a:ln>
                          <a:solidFill>
                            <a:schemeClr val="tx1"/>
                          </a:solidFill>
                          <a:effectLst/>
                          <a:latin typeface="Arial" panose="020B0604020202020204" pitchFamily="34" charset="0"/>
                        </a:rPr>
                        <a:t>4</a:t>
                      </a:r>
                      <a:r>
                        <a:rPr kumimoji="0" lang="en-US" altLang="nl-NL" sz="1800" b="0" i="0" u="none" strike="noStrike" cap="none" normalizeH="0" baseline="0" smtClean="0">
                          <a:ln>
                            <a:noFill/>
                          </a:ln>
                          <a:solidFill>
                            <a:schemeClr val="tx1"/>
                          </a:solidFill>
                          <a:effectLst/>
                          <a:latin typeface="Arial" panose="020B0604020202020204" pitchFamily="34" charset="0"/>
                        </a:rPr>
                        <a:t> </a:t>
                      </a:r>
                      <a:r>
                        <a:rPr kumimoji="0" lang="en-US" altLang="nl-NL" sz="1800" b="0" i="0" u="none" strike="noStrike" cap="none" normalizeH="0" baseline="30000" smtClean="0">
                          <a:ln>
                            <a:noFill/>
                          </a:ln>
                          <a:solidFill>
                            <a:schemeClr val="tx1"/>
                          </a:solidFill>
                          <a:effectLst/>
                          <a:latin typeface="Arial" panose="020B0604020202020204" pitchFamily="34" charset="0"/>
                        </a:rPr>
                        <a:t>-</a:t>
                      </a:r>
                      <a:r>
                        <a:rPr kumimoji="0" lang="en-US" altLang="nl-NL" sz="1800" b="0" i="0" u="none" strike="noStrike" cap="none" normalizeH="0" baseline="0" smtClean="0">
                          <a:ln>
                            <a:noFill/>
                          </a:ln>
                          <a:solidFill>
                            <a:schemeClr val="tx1"/>
                          </a:solidFill>
                          <a:effectLst/>
                          <a:latin typeface="Arial" panose="020B0604020202020204" pitchFamily="34" charset="0"/>
                        </a:rPr>
                        <a:t> </a:t>
                      </a: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6,80</a:t>
                      </a:r>
                    </a:p>
                  </a:txBody>
                  <a:tcPr anchor="ctr" horzOverflow="overflow">
                    <a:lnL>
                      <a:noFill/>
                    </a:lnL>
                    <a:lnR cap="flat">
                      <a:noFill/>
                    </a:lnR>
                    <a:lnT>
                      <a:noFill/>
                    </a:lnT>
                    <a:lnB>
                      <a:noFill/>
                    </a:lnB>
                    <a:lnTlToBr>
                      <a:noFill/>
                    </a:lnTlToBr>
                    <a:lnBlToTr>
                      <a:noFill/>
                    </a:lnBlToTr>
                    <a:noFill/>
                  </a:tcPr>
                </a:tc>
              </a:tr>
              <a:tr h="268288">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½Sr</a:t>
                      </a:r>
                      <a:r>
                        <a:rPr kumimoji="0" lang="en-US" altLang="nl-NL" sz="1800" b="0" i="0" u="none" strike="noStrike" cap="none" normalizeH="0" baseline="30000" smtClean="0">
                          <a:ln>
                            <a:noFill/>
                          </a:ln>
                          <a:solidFill>
                            <a:schemeClr val="tx1"/>
                          </a:solidFill>
                          <a:effectLst/>
                          <a:latin typeface="Arial" panose="020B0604020202020204" pitchFamily="34" charset="0"/>
                        </a:rPr>
                        <a:t>2+</a:t>
                      </a:r>
                      <a:endParaRPr kumimoji="0" lang="en-US" altLang="nl-NL" sz="1800" b="0" i="0" u="none" strike="noStrike" cap="none" normalizeH="0" baseline="0" smtClean="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5,946</a:t>
                      </a: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CH</a:t>
                      </a:r>
                      <a:r>
                        <a:rPr kumimoji="0" lang="en-US" altLang="nl-NL" sz="1800" b="0" i="0" u="none" strike="noStrike" cap="none" normalizeH="0" baseline="-30000" smtClean="0">
                          <a:ln>
                            <a:noFill/>
                          </a:ln>
                          <a:solidFill>
                            <a:schemeClr val="tx1"/>
                          </a:solidFill>
                          <a:effectLst/>
                          <a:latin typeface="Arial" panose="020B0604020202020204" pitchFamily="34" charset="0"/>
                        </a:rPr>
                        <a:t>3</a:t>
                      </a:r>
                      <a:r>
                        <a:rPr kumimoji="0" lang="en-US" altLang="nl-NL" sz="1800" b="0" i="0" u="none" strike="noStrike" cap="none" normalizeH="0" baseline="0" smtClean="0">
                          <a:ln>
                            <a:noFill/>
                          </a:ln>
                          <a:solidFill>
                            <a:schemeClr val="tx1"/>
                          </a:solidFill>
                          <a:effectLst/>
                          <a:latin typeface="Arial" panose="020B0604020202020204" pitchFamily="34" charset="0"/>
                        </a:rPr>
                        <a:t>COO</a:t>
                      </a:r>
                      <a:r>
                        <a:rPr kumimoji="0" lang="en-US" altLang="nl-NL" sz="1800" b="0" i="0" u="none" strike="noStrike" cap="none" normalizeH="0" baseline="30000" smtClean="0">
                          <a:ln>
                            <a:noFill/>
                          </a:ln>
                          <a:solidFill>
                            <a:schemeClr val="tx1"/>
                          </a:solidFill>
                          <a:effectLst/>
                          <a:latin typeface="Arial" panose="020B0604020202020204" pitchFamily="34" charset="0"/>
                        </a:rPr>
                        <a:t>-</a:t>
                      </a:r>
                      <a:r>
                        <a:rPr kumimoji="0" lang="en-US" altLang="nl-NL" sz="1800" b="0" i="0" u="none" strike="noStrike" cap="none" normalizeH="0" baseline="0" smtClean="0">
                          <a:ln>
                            <a:noFill/>
                          </a:ln>
                          <a:solidFill>
                            <a:schemeClr val="tx1"/>
                          </a:solidFill>
                          <a:effectLst/>
                          <a:latin typeface="Arial" panose="020B0604020202020204" pitchFamily="34" charset="0"/>
                        </a:rPr>
                        <a:t> </a:t>
                      </a: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4,09</a:t>
                      </a:r>
                    </a:p>
                  </a:txBody>
                  <a:tcPr anchor="ctr" horzOverflow="overflow">
                    <a:lnL>
                      <a:noFill/>
                    </a:lnL>
                    <a:lnR cap="flat">
                      <a:noFill/>
                    </a:lnR>
                    <a:lnT>
                      <a:noFill/>
                    </a:lnT>
                    <a:lnB>
                      <a:noFill/>
                    </a:lnB>
                    <a:lnTlToBr>
                      <a:noFill/>
                    </a:lnTlToBr>
                    <a:lnBlToTr>
                      <a:noFill/>
                    </a:lnBlToTr>
                    <a:noFill/>
                  </a:tcPr>
                </a:tc>
              </a:tr>
              <a:tr h="366713">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½Ba</a:t>
                      </a:r>
                      <a:r>
                        <a:rPr kumimoji="0" lang="en-US" altLang="nl-NL" sz="1800" b="0" i="0" u="none" strike="noStrike" cap="none" normalizeH="0" baseline="30000" smtClean="0">
                          <a:ln>
                            <a:noFill/>
                          </a:ln>
                          <a:solidFill>
                            <a:schemeClr val="tx1"/>
                          </a:solidFill>
                          <a:effectLst/>
                          <a:latin typeface="Arial" panose="020B0604020202020204" pitchFamily="34" charset="0"/>
                        </a:rPr>
                        <a:t>2+</a:t>
                      </a:r>
                      <a:endParaRPr kumimoji="0" lang="en-US" altLang="nl-NL" sz="1800" b="0" i="0" u="none" strike="noStrike" cap="none" normalizeH="0" baseline="0" smtClean="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6,364</a:t>
                      </a: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HCO</a:t>
                      </a:r>
                      <a:r>
                        <a:rPr kumimoji="0" lang="en-US" altLang="nl-NL" sz="1800" b="0" i="0" u="none" strike="noStrike" cap="none" normalizeH="0" baseline="-30000" smtClean="0">
                          <a:ln>
                            <a:noFill/>
                          </a:ln>
                          <a:solidFill>
                            <a:schemeClr val="tx1"/>
                          </a:solidFill>
                          <a:effectLst/>
                          <a:latin typeface="Arial" panose="020B0604020202020204" pitchFamily="34" charset="0"/>
                        </a:rPr>
                        <a:t>3</a:t>
                      </a:r>
                      <a:r>
                        <a:rPr kumimoji="0" lang="en-US" altLang="nl-NL" sz="1800" b="0" i="0" u="none" strike="noStrike" cap="none" normalizeH="0" baseline="0" smtClean="0">
                          <a:ln>
                            <a:noFill/>
                          </a:ln>
                          <a:solidFill>
                            <a:schemeClr val="tx1"/>
                          </a:solidFill>
                          <a:effectLst/>
                          <a:latin typeface="Arial" panose="020B0604020202020204" pitchFamily="34" charset="0"/>
                        </a:rPr>
                        <a:t> </a:t>
                      </a:r>
                      <a:r>
                        <a:rPr kumimoji="0" lang="en-US" altLang="nl-NL" sz="1800" b="0" i="0" u="none" strike="noStrike" cap="none" normalizeH="0" baseline="30000" smtClean="0">
                          <a:ln>
                            <a:noFill/>
                          </a:ln>
                          <a:solidFill>
                            <a:schemeClr val="tx1"/>
                          </a:solidFill>
                          <a:effectLst/>
                          <a:latin typeface="Arial" panose="020B0604020202020204" pitchFamily="34" charset="0"/>
                        </a:rPr>
                        <a:t>-</a:t>
                      </a:r>
                      <a:r>
                        <a:rPr kumimoji="0" lang="en-US" altLang="nl-NL" sz="1800" b="0" i="0" u="none" strike="noStrike" cap="none" normalizeH="0" baseline="0" smtClean="0">
                          <a:ln>
                            <a:noFill/>
                          </a:ln>
                          <a:solidFill>
                            <a:schemeClr val="tx1"/>
                          </a:solidFill>
                          <a:effectLst/>
                          <a:latin typeface="Arial" panose="020B0604020202020204" pitchFamily="34" charset="0"/>
                        </a:rPr>
                        <a:t> </a:t>
                      </a: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3,81</a:t>
                      </a:r>
                    </a:p>
                  </a:txBody>
                  <a:tcPr anchor="ctr" horzOverflow="overflow">
                    <a:lnL>
                      <a:noFill/>
                    </a:lnL>
                    <a:lnR cap="flat">
                      <a:noFill/>
                    </a:lnR>
                    <a:lnT>
                      <a:noFill/>
                    </a:lnT>
                    <a:lnB>
                      <a:noFill/>
                    </a:lnB>
                    <a:lnTlToBr>
                      <a:noFill/>
                    </a:lnTlToBr>
                    <a:lnBlToTr>
                      <a:noFill/>
                    </a:lnBlToTr>
                    <a:noFill/>
                  </a:tcPr>
                </a:tc>
              </a:tr>
              <a:tr h="366713">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½Pb</a:t>
                      </a:r>
                      <a:r>
                        <a:rPr kumimoji="0" lang="en-US" altLang="nl-NL" sz="1800" b="0" i="0" u="none" strike="noStrike" cap="none" normalizeH="0" baseline="30000" smtClean="0">
                          <a:ln>
                            <a:noFill/>
                          </a:ln>
                          <a:solidFill>
                            <a:schemeClr val="tx1"/>
                          </a:solidFill>
                          <a:effectLst/>
                          <a:latin typeface="Arial" panose="020B0604020202020204" pitchFamily="34" charset="0"/>
                        </a:rPr>
                        <a:t>2+</a:t>
                      </a:r>
                      <a:endParaRPr kumimoji="0" lang="en-US" altLang="nl-NL" sz="1800" b="0" i="0" u="none" strike="noStrike" cap="none" normalizeH="0" baseline="0" smtClean="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7,3</a:t>
                      </a: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½C</a:t>
                      </a:r>
                      <a:r>
                        <a:rPr kumimoji="0" lang="en-US" altLang="nl-NL" sz="1800" b="0" i="0" u="none" strike="noStrike" cap="none" normalizeH="0" baseline="-30000" smtClean="0">
                          <a:ln>
                            <a:noFill/>
                          </a:ln>
                          <a:solidFill>
                            <a:schemeClr val="tx1"/>
                          </a:solidFill>
                          <a:effectLst/>
                          <a:latin typeface="Arial" panose="020B0604020202020204" pitchFamily="34" charset="0"/>
                        </a:rPr>
                        <a:t>2</a:t>
                      </a:r>
                      <a:r>
                        <a:rPr kumimoji="0" lang="en-US" altLang="nl-NL" sz="1800" b="0" i="0" u="none" strike="noStrike" cap="none" normalizeH="0" baseline="0" smtClean="0">
                          <a:ln>
                            <a:noFill/>
                          </a:ln>
                          <a:solidFill>
                            <a:schemeClr val="tx1"/>
                          </a:solidFill>
                          <a:effectLst/>
                          <a:latin typeface="Arial" panose="020B0604020202020204" pitchFamily="34" charset="0"/>
                        </a:rPr>
                        <a:t>O</a:t>
                      </a:r>
                      <a:r>
                        <a:rPr kumimoji="0" lang="en-US" altLang="nl-NL" sz="1800" b="0" i="0" u="none" strike="noStrike" cap="none" normalizeH="0" baseline="-30000" smtClean="0">
                          <a:ln>
                            <a:noFill/>
                          </a:ln>
                          <a:solidFill>
                            <a:schemeClr val="tx1"/>
                          </a:solidFill>
                          <a:effectLst/>
                          <a:latin typeface="Arial" panose="020B0604020202020204" pitchFamily="34" charset="0"/>
                        </a:rPr>
                        <a:t>4</a:t>
                      </a:r>
                      <a:r>
                        <a:rPr kumimoji="0" lang="en-US" altLang="nl-NL" sz="1800" b="0" i="0" u="none" strike="noStrike" cap="none" normalizeH="0" baseline="0" smtClean="0">
                          <a:ln>
                            <a:noFill/>
                          </a:ln>
                          <a:solidFill>
                            <a:schemeClr val="tx1"/>
                          </a:solidFill>
                          <a:effectLst/>
                          <a:latin typeface="Arial" panose="020B0604020202020204" pitchFamily="34" charset="0"/>
                        </a:rPr>
                        <a:t> </a:t>
                      </a:r>
                      <a:r>
                        <a:rPr kumimoji="0" lang="en-US" altLang="nl-NL" sz="1800" b="0" i="0" u="none" strike="noStrike" cap="none" normalizeH="0" baseline="30000" smtClean="0">
                          <a:ln>
                            <a:noFill/>
                          </a:ln>
                          <a:solidFill>
                            <a:schemeClr val="tx1"/>
                          </a:solidFill>
                          <a:effectLst/>
                          <a:latin typeface="Arial" panose="020B0604020202020204" pitchFamily="34" charset="0"/>
                        </a:rPr>
                        <a:t>2-</a:t>
                      </a:r>
                      <a:r>
                        <a:rPr kumimoji="0" lang="en-US" altLang="nl-NL" sz="1800" b="0" i="0" u="none" strike="noStrike" cap="none" normalizeH="0" baseline="0" smtClean="0">
                          <a:ln>
                            <a:noFill/>
                          </a:ln>
                          <a:solidFill>
                            <a:schemeClr val="tx1"/>
                          </a:solidFill>
                          <a:effectLst/>
                          <a:latin typeface="Arial" panose="020B0604020202020204" pitchFamily="34" charset="0"/>
                        </a:rPr>
                        <a:t> </a:t>
                      </a: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7,3</a:t>
                      </a:r>
                    </a:p>
                  </a:txBody>
                  <a:tcPr anchor="ctr" horzOverflow="overflow">
                    <a:lnL>
                      <a:noFill/>
                    </a:lnL>
                    <a:lnR cap="flat">
                      <a:noFill/>
                    </a:lnR>
                    <a:lnT>
                      <a:noFill/>
                    </a:lnT>
                    <a:lnB>
                      <a:noFill/>
                    </a:lnB>
                    <a:lnTlToBr>
                      <a:noFill/>
                    </a:lnTlToBr>
                    <a:lnBlToTr>
                      <a:noFill/>
                    </a:lnBlToTr>
                    <a:noFill/>
                  </a:tcPr>
                </a:tc>
              </a:tr>
              <a:tr h="266700">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½Cu</a:t>
                      </a:r>
                      <a:r>
                        <a:rPr kumimoji="0" lang="en-US" altLang="nl-NL" sz="1800" b="0" i="0" u="none" strike="noStrike" cap="none" normalizeH="0" baseline="30000" smtClean="0">
                          <a:ln>
                            <a:noFill/>
                          </a:ln>
                          <a:solidFill>
                            <a:schemeClr val="tx1"/>
                          </a:solidFill>
                          <a:effectLst/>
                          <a:latin typeface="Arial" panose="020B0604020202020204" pitchFamily="34" charset="0"/>
                        </a:rPr>
                        <a:t>2+</a:t>
                      </a:r>
                      <a:endParaRPr kumimoji="0" lang="en-US" altLang="nl-NL" sz="1800" b="0" i="0" u="none" strike="noStrike" cap="none" normalizeH="0" baseline="0" smtClean="0">
                        <a:ln>
                          <a:noFill/>
                        </a:ln>
                        <a:solidFill>
                          <a:schemeClr val="tx1"/>
                        </a:solidFill>
                        <a:effectLst/>
                        <a:latin typeface="Arial" panose="020B0604020202020204" pitchFamily="34" charset="0"/>
                      </a:endParaRPr>
                    </a:p>
                  </a:txBody>
                  <a:tcPr anchor="ctr"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5,38</a:t>
                      </a: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 </a:t>
                      </a:r>
                    </a:p>
                  </a:txBody>
                  <a:tcPr anchor="ctr" horzOverflow="overflow">
                    <a:lnL>
                      <a:noFill/>
                    </a:lnL>
                    <a:lnR>
                      <a:noFill/>
                    </a:lnR>
                    <a:lnT>
                      <a:noFill/>
                    </a:lnT>
                    <a:lnB>
                      <a:noFill/>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 </a:t>
                      </a:r>
                    </a:p>
                  </a:txBody>
                  <a:tcPr anchor="ctr" horzOverflow="overflow">
                    <a:lnL>
                      <a:noFill/>
                    </a:lnL>
                    <a:lnR cap="flat">
                      <a:noFill/>
                    </a:lnR>
                    <a:lnT>
                      <a:noFill/>
                    </a:lnT>
                    <a:lnB>
                      <a:noFill/>
                    </a:lnB>
                    <a:lnTlToBr>
                      <a:noFill/>
                    </a:lnTlToBr>
                    <a:lnBlToTr>
                      <a:noFill/>
                    </a:lnBlToTr>
                    <a:noFill/>
                  </a:tcPr>
                </a:tc>
              </a:tr>
              <a:tr h="641350">
                <a:tc gridSpan="4">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nl-NL" sz="1800" b="0" i="0" u="none" strike="noStrike" cap="none" normalizeH="0" baseline="0" smtClean="0">
                          <a:ln>
                            <a:noFill/>
                          </a:ln>
                          <a:solidFill>
                            <a:schemeClr val="tx1"/>
                          </a:solidFill>
                          <a:effectLst/>
                          <a:latin typeface="Arial" panose="020B0604020202020204" pitchFamily="34" charset="0"/>
                        </a:rPr>
                        <a:t>Molaire iongeleidbaarheden in </a:t>
                      </a:r>
                      <a:r>
                        <a:rPr kumimoji="0" lang="en-US" altLang="nl-NL" sz="1800" b="1" i="0" u="none" strike="noStrike" cap="none" normalizeH="0" baseline="0" smtClean="0">
                          <a:ln>
                            <a:noFill/>
                          </a:ln>
                          <a:solidFill>
                            <a:schemeClr val="tx1"/>
                          </a:solidFill>
                          <a:effectLst/>
                          <a:latin typeface="Arial" panose="020B0604020202020204" pitchFamily="34" charset="0"/>
                        </a:rPr>
                        <a:t>10</a:t>
                      </a:r>
                      <a:r>
                        <a:rPr kumimoji="0" lang="en-US" altLang="nl-NL" sz="1800" b="1" i="0" u="none" strike="noStrike" cap="none" normalizeH="0" baseline="30000" smtClean="0">
                          <a:ln>
                            <a:noFill/>
                          </a:ln>
                          <a:solidFill>
                            <a:schemeClr val="tx1"/>
                          </a:solidFill>
                          <a:effectLst/>
                          <a:latin typeface="Arial" panose="020B0604020202020204" pitchFamily="34" charset="0"/>
                        </a:rPr>
                        <a:t>−3</a:t>
                      </a:r>
                      <a:r>
                        <a:rPr kumimoji="0" lang="en-US" altLang="nl-NL" sz="1800" b="1" i="0" u="none" strike="noStrike" cap="none" normalizeH="0" baseline="0" smtClean="0">
                          <a:ln>
                            <a:noFill/>
                          </a:ln>
                          <a:solidFill>
                            <a:schemeClr val="tx1"/>
                          </a:solidFill>
                          <a:effectLst/>
                          <a:latin typeface="Arial" panose="020B0604020202020204" pitchFamily="34" charset="0"/>
                        </a:rPr>
                        <a:t> Ω</a:t>
                      </a:r>
                      <a:r>
                        <a:rPr kumimoji="0" lang="en-US" altLang="nl-NL" sz="1800" b="1" i="0" u="none" strike="noStrike" cap="none" normalizeH="0" baseline="30000" smtClean="0">
                          <a:ln>
                            <a:noFill/>
                          </a:ln>
                          <a:solidFill>
                            <a:schemeClr val="tx1"/>
                          </a:solidFill>
                          <a:effectLst/>
                          <a:latin typeface="Arial" panose="020B0604020202020204" pitchFamily="34" charset="0"/>
                        </a:rPr>
                        <a:t>−1</a:t>
                      </a:r>
                      <a:r>
                        <a:rPr kumimoji="0" lang="en-US" altLang="nl-NL" sz="1800" b="1" i="0" u="none" strike="noStrike" cap="none" normalizeH="0" baseline="0" smtClean="0">
                          <a:ln>
                            <a:noFill/>
                          </a:ln>
                          <a:solidFill>
                            <a:schemeClr val="tx1"/>
                          </a:solidFill>
                          <a:effectLst/>
                          <a:latin typeface="Arial" panose="020B0604020202020204" pitchFamily="34" charset="0"/>
                        </a:rPr>
                        <a:t>.m</a:t>
                      </a:r>
                      <a:r>
                        <a:rPr kumimoji="0" lang="en-US" altLang="nl-NL" sz="1800" b="1" i="0" u="none" strike="noStrike" cap="none" normalizeH="0" baseline="30000" smtClean="0">
                          <a:ln>
                            <a:noFill/>
                          </a:ln>
                          <a:solidFill>
                            <a:schemeClr val="tx1"/>
                          </a:solidFill>
                          <a:effectLst/>
                          <a:latin typeface="Arial" panose="020B0604020202020204" pitchFamily="34" charset="0"/>
                        </a:rPr>
                        <a:t>2</a:t>
                      </a:r>
                      <a:r>
                        <a:rPr kumimoji="0" lang="en-US" altLang="nl-NL" sz="1800" b="1" i="0" u="none" strike="noStrike" cap="none" normalizeH="0" baseline="0" smtClean="0">
                          <a:ln>
                            <a:noFill/>
                          </a:ln>
                          <a:solidFill>
                            <a:schemeClr val="tx1"/>
                          </a:solidFill>
                          <a:effectLst/>
                          <a:latin typeface="Arial" panose="020B0604020202020204" pitchFamily="34" charset="0"/>
                        </a:rPr>
                        <a:t>.mol</a:t>
                      </a:r>
                      <a:r>
                        <a:rPr kumimoji="0" lang="en-US" altLang="nl-NL" sz="1800" b="1" i="0" u="none" strike="noStrike" cap="none" normalizeH="0" baseline="30000" smtClean="0">
                          <a:ln>
                            <a:noFill/>
                          </a:ln>
                          <a:solidFill>
                            <a:schemeClr val="tx1"/>
                          </a:solidFill>
                          <a:effectLst/>
                          <a:latin typeface="Arial" panose="020B0604020202020204" pitchFamily="34" charset="0"/>
                        </a:rPr>
                        <a:t>−1</a:t>
                      </a:r>
                      <a:r>
                        <a:rPr kumimoji="0" lang="en-US" altLang="nl-NL" sz="1800" b="1" i="0" u="none" strike="noStrike" cap="none" normalizeH="0" baseline="0" smtClean="0">
                          <a:ln>
                            <a:noFill/>
                          </a:ln>
                          <a:solidFill>
                            <a:schemeClr val="tx1"/>
                          </a:solidFill>
                          <a:effectLst/>
                          <a:latin typeface="Arial" panose="020B0604020202020204" pitchFamily="34" charset="0"/>
                        </a:rPr>
                        <a:t> </a:t>
                      </a:r>
                      <a:r>
                        <a:rPr kumimoji="0" lang="en-US" altLang="nl-NL" sz="1800" b="0" i="0" u="none" strike="noStrike" cap="none" normalizeH="0" baseline="0" smtClean="0">
                          <a:ln>
                            <a:noFill/>
                          </a:ln>
                          <a:solidFill>
                            <a:schemeClr val="tx1"/>
                          </a:solidFill>
                          <a:effectLst/>
                          <a:latin typeface="Arial" panose="020B0604020202020204" pitchFamily="34" charset="0"/>
                        </a:rPr>
                        <a:t>(T=298 K)</a:t>
                      </a:r>
                    </a:p>
                  </a:txBody>
                  <a:tcPr anchor="ctr" horzOverflow="overflow">
                    <a:lnL cap="flat">
                      <a:noFill/>
                    </a:lnL>
                    <a:lnR cap="flat">
                      <a:noFill/>
                    </a:lnR>
                    <a:lnT>
                      <a:noFill/>
                    </a:lnT>
                    <a:lnB cap="flat">
                      <a:noFill/>
                    </a:lnB>
                    <a:lnTlToBr>
                      <a:noFill/>
                    </a:lnTlToBr>
                    <a:lnBlToTr>
                      <a:noFill/>
                    </a:lnBlToTr>
                    <a:noFill/>
                  </a:tcPr>
                </a:tc>
                <a:tc hMerge="1">
                  <a:txBody>
                    <a:bodyPr/>
                    <a:lstStyle/>
                    <a:p>
                      <a:endParaRPr lang="nl-NL"/>
                    </a:p>
                  </a:txBody>
                  <a:tcPr/>
                </a:tc>
                <a:tc hMerge="1">
                  <a:txBody>
                    <a:bodyPr/>
                    <a:lstStyle/>
                    <a:p>
                      <a:endParaRPr lang="nl-NL"/>
                    </a:p>
                  </a:txBody>
                  <a:tcPr/>
                </a:tc>
                <a:tc hMerge="1">
                  <a:txBody>
                    <a:bodyPr/>
                    <a:lstStyle/>
                    <a:p>
                      <a:endParaRPr lang="nl-NL"/>
                    </a:p>
                  </a:txBody>
                  <a:tcPr/>
                </a:tc>
              </a:tr>
            </a:tbl>
          </a:graphicData>
        </a:graphic>
      </p:graphicFrame>
      <p:sp>
        <p:nvSpPr>
          <p:cNvPr id="11386" name="Rectangle 122"/>
          <p:cNvSpPr>
            <a:spLocks noGrp="1" noChangeArrowheads="1"/>
          </p:cNvSpPr>
          <p:nvPr>
            <p:ph type="title"/>
          </p:nvPr>
        </p:nvSpPr>
        <p:spPr>
          <a:xfrm>
            <a:off x="457200" y="274638"/>
            <a:ext cx="8002588" cy="633412"/>
          </a:xfrm>
        </p:spPr>
        <p:txBody>
          <a:bodyPr/>
          <a:lstStyle/>
          <a:p>
            <a:r>
              <a:rPr lang="nl-BE" altLang="nl-NL" sz="4000"/>
              <a:t>Molaire ionengeleidbaarheid </a:t>
            </a:r>
            <a:r>
              <a:rPr lang="nl-BE" altLang="nl-NL" sz="4000">
                <a:latin typeface="Symbol" panose="05050102010706020507" pitchFamily="18" charset="2"/>
              </a:rPr>
              <a:t>l</a:t>
            </a:r>
            <a:endParaRPr lang="en-US" altLang="nl-NL" sz="4000">
              <a:latin typeface="Symbol" panose="05050102010706020507" pitchFamily="18" charset="2"/>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TotalTime>
  <Words>727</Words>
  <Application>Microsoft Office PowerPoint</Application>
  <PresentationFormat>Diavoorstelling (4:3)</PresentationFormat>
  <Paragraphs>141</Paragraphs>
  <Slides>16</Slides>
  <Notes>0</Notes>
  <HiddenSlides>0</HiddenSlides>
  <MMClips>0</MMClips>
  <ScaleCrop>false</ScaleCrop>
  <HeadingPairs>
    <vt:vector size="8" baseType="variant">
      <vt:variant>
        <vt:lpstr>Gebruikte lettertypen</vt:lpstr>
      </vt:variant>
      <vt:variant>
        <vt:i4>3</vt:i4>
      </vt:variant>
      <vt:variant>
        <vt:lpstr>Thema</vt:lpstr>
      </vt:variant>
      <vt:variant>
        <vt:i4>1</vt:i4>
      </vt:variant>
      <vt:variant>
        <vt:lpstr>Ingesloten OLE-bronprogramma's</vt:lpstr>
      </vt:variant>
      <vt:variant>
        <vt:i4>1</vt:i4>
      </vt:variant>
      <vt:variant>
        <vt:lpstr>Diatitels</vt:lpstr>
      </vt:variant>
      <vt:variant>
        <vt:i4>16</vt:i4>
      </vt:variant>
    </vt:vector>
  </HeadingPairs>
  <TitlesOfParts>
    <vt:vector size="21" baseType="lpstr">
      <vt:lpstr>Arial</vt:lpstr>
      <vt:lpstr>Times New Roman</vt:lpstr>
      <vt:lpstr>Symbol</vt:lpstr>
      <vt:lpstr>Default Design</vt:lpstr>
      <vt:lpstr>Microsoft Equation 3.0</vt:lpstr>
      <vt:lpstr>Conductometrie </vt:lpstr>
      <vt:lpstr>Wet van Ohm</vt:lpstr>
      <vt:lpstr>Specifieke weerstand, specifieke geleidbaarheid</vt:lpstr>
      <vt:lpstr>PowerPoint-presentatie</vt:lpstr>
      <vt:lpstr>Factoren die de conductiviteit beïnvloeden</vt:lpstr>
      <vt:lpstr>Invloed van de temperatuur en concentratie van ionen in oplossing</vt:lpstr>
      <vt:lpstr>Molaire geleidbaarheid</vt:lpstr>
      <vt:lpstr>Molaire geleidbaarheid L, molaire ionengeleidbaarheid l</vt:lpstr>
      <vt:lpstr>Molaire ionengeleidbaarheid l</vt:lpstr>
      <vt:lpstr>PowerPoint-presentatie</vt:lpstr>
      <vt:lpstr>APPARATUUR: DE CONDUCTOMETER </vt:lpstr>
      <vt:lpstr>Apparatuur voor conductometrie: principe van de meting</vt:lpstr>
      <vt:lpstr>Praktische toepassingen</vt:lpstr>
      <vt:lpstr>Conductometrische titraties</vt:lpstr>
      <vt:lpstr>PowerPoint-presentatie</vt:lpstr>
      <vt:lpstr>PowerPoint-presentatie</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Conductometrie</dc:title>
  <dc:creator>Martine</dc:creator>
  <cp:lastModifiedBy>Arjan</cp:lastModifiedBy>
  <cp:revision>12</cp:revision>
  <dcterms:created xsi:type="dcterms:W3CDTF">2007-11-27T08:15:22Z</dcterms:created>
  <dcterms:modified xsi:type="dcterms:W3CDTF">2016-01-06T13:56:00Z</dcterms:modified>
</cp:coreProperties>
</file>